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60" r:id="rId3"/>
    <p:sldId id="264" r:id="rId4"/>
    <p:sldId id="281" r:id="rId5"/>
    <p:sldId id="282" r:id="rId6"/>
    <p:sldId id="283" r:id="rId7"/>
    <p:sldId id="284" r:id="rId8"/>
    <p:sldId id="286" r:id="rId9"/>
    <p:sldId id="272" r:id="rId10"/>
    <p:sldId id="271" r:id="rId11"/>
    <p:sldId id="285" r:id="rId12"/>
    <p:sldId id="275" r:id="rId13"/>
    <p:sldId id="276" r:id="rId14"/>
    <p:sldId id="287" r:id="rId15"/>
    <p:sldId id="288" r:id="rId16"/>
    <p:sldId id="280" r:id="rId17"/>
    <p:sldId id="28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6E6"/>
    <a:srgbClr val="E878DB"/>
    <a:srgbClr val="4A80C2"/>
    <a:srgbClr val="95B3D7"/>
    <a:srgbClr val="FFFFFF"/>
    <a:srgbClr val="969696"/>
    <a:srgbClr val="EB89DF"/>
    <a:srgbClr val="5FC1EA"/>
    <a:srgbClr val="958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all" spc="120" normalizeH="0" baseline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r>
              <a:rPr lang="en-US" dirty="0"/>
              <a:t>TJ</a:t>
            </a:r>
            <a:r>
              <a:rPr lang="ko-KR" dirty="0"/>
              <a:t>미디어 유튜브 반주 월간 조회 수</a:t>
            </a:r>
            <a:endParaRPr lang="en-US" altLang="ko-KR" dirty="0"/>
          </a:p>
          <a:p>
            <a:pPr>
              <a:defRPr/>
            </a:pPr>
            <a:r>
              <a:rPr lang="en-US" dirty="0"/>
              <a:t>(</a:t>
            </a:r>
            <a:r>
              <a:rPr lang="ko-KR" dirty="0"/>
              <a:t>단위</a:t>
            </a:r>
            <a:r>
              <a:rPr lang="en-US" dirty="0"/>
              <a:t>: </a:t>
            </a:r>
            <a:r>
              <a:rPr lang="ko-KR" dirty="0" err="1"/>
              <a:t>만건</a:t>
            </a:r>
            <a:r>
              <a:rPr lang="en-US" dirty="0"/>
              <a:t>)</a:t>
            </a:r>
            <a:endParaRPr lang="ko-KR" dirty="0"/>
          </a:p>
        </c:rich>
      </c:tx>
      <c:layout>
        <c:manualLayout>
          <c:xMode val="edge"/>
          <c:yMode val="edge"/>
          <c:x val="0.2213229909740906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all" spc="120" normalizeH="0" baseline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E878DB">
                <a:alpha val="78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4"/>
              <c:tx>
                <c:rich>
                  <a:bodyPr/>
                  <a:lstStyle/>
                  <a:p>
                    <a:fld id="{1D384699-FA13-4085-949B-ECFB8182BBBD}" type="VALUE">
                      <a:rPr lang="en-US" altLang="ko-KR" smtClean="0"/>
                      <a:pPr/>
                      <a:t>[값]</a:t>
                    </a:fld>
                    <a:br>
                      <a:rPr lang="ko-KR" altLang="en-US"/>
                    </a:br>
                    <a:r>
                      <a:rPr lang="en-US" altLang="ko-KR"/>
                      <a:t>(</a:t>
                    </a:r>
                    <a:r>
                      <a:rPr lang="ko-KR" altLang="en-US"/>
                      <a:t>추정</a:t>
                    </a:r>
                    <a:r>
                      <a:rPr lang="en-US" altLang="ko-KR"/>
                      <a:t>)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1BB-4739-91FF-6F911B0711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Sheet3!$J$8:$N$8</c:f>
              <c:strCache>
                <c:ptCount val="5"/>
                <c:pt idx="0">
                  <c:v>1월</c:v>
                </c:pt>
                <c:pt idx="1">
                  <c:v>4월</c:v>
                </c:pt>
                <c:pt idx="2">
                  <c:v>7월</c:v>
                </c:pt>
                <c:pt idx="3">
                  <c:v>10월</c:v>
                </c:pt>
                <c:pt idx="4">
                  <c:v>12월</c:v>
                </c:pt>
              </c:strCache>
            </c:strRef>
          </c:cat>
          <c:val>
            <c:numRef>
              <c:f>Sheet3!$J$9:$N$9</c:f>
              <c:numCache>
                <c:formatCode>General</c:formatCode>
                <c:ptCount val="5"/>
                <c:pt idx="0">
                  <c:v>2083</c:v>
                </c:pt>
                <c:pt idx="1">
                  <c:v>3372</c:v>
                </c:pt>
                <c:pt idx="2">
                  <c:v>3394</c:v>
                </c:pt>
                <c:pt idx="3">
                  <c:v>3565</c:v>
                </c:pt>
                <c:pt idx="4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BB-4739-91FF-6F911B0711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960500031"/>
        <c:axId val="2049348063"/>
      </c:barChart>
      <c:catAx>
        <c:axId val="1960500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FFFFFF">
                  <a:alpha val="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spc="120" normalizeH="0" baseline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n-cs"/>
              </a:defRPr>
            </a:pPr>
            <a:endParaRPr lang="ko-KR"/>
          </a:p>
        </c:txPr>
        <c:crossAx val="2049348063"/>
        <c:crosses val="autoZero"/>
        <c:auto val="1"/>
        <c:lblAlgn val="ctr"/>
        <c:lblOffset val="100"/>
        <c:noMultiLvlLbl val="0"/>
      </c:catAx>
      <c:valAx>
        <c:axId val="20493480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6050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  <a:latin typeface="에스코어 드림 8 Heavy" panose="020B0903030302020204" pitchFamily="34" charset="-127"/>
          <a:ea typeface="에스코어 드림 8 Heavy" panose="020B0903030302020204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all" spc="120" normalizeH="0" baseline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r>
              <a:rPr lang="ko-KR" dirty="0"/>
              <a:t>전국 노래 연습장 개</a:t>
            </a:r>
            <a:r>
              <a:rPr lang="en-US" dirty="0"/>
              <a:t>∙</a:t>
            </a:r>
            <a:r>
              <a:rPr lang="ko-KR" dirty="0"/>
              <a:t>폐업 수 </a:t>
            </a:r>
            <a:r>
              <a:rPr lang="en-US" dirty="0"/>
              <a:t>(</a:t>
            </a:r>
            <a:r>
              <a:rPr lang="ko-KR" dirty="0"/>
              <a:t>단위</a:t>
            </a:r>
            <a:r>
              <a:rPr lang="en-US" altLang="ko-KR" dirty="0"/>
              <a:t>:</a:t>
            </a:r>
            <a:r>
              <a:rPr lang="ko-KR" dirty="0"/>
              <a:t> 곳</a:t>
            </a:r>
            <a:r>
              <a:rPr lang="en-US" dirty="0"/>
              <a:t>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all" spc="120" normalizeH="0" baseline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Sheet1!$F$8</c:f>
              <c:strCache>
                <c:ptCount val="1"/>
                <c:pt idx="0">
                  <c:v>폐업</c:v>
                </c:pt>
              </c:strCache>
            </c:strRef>
          </c:tx>
          <c:spPr>
            <a:solidFill>
              <a:srgbClr val="E878DB">
                <a:alpha val="77647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Sheet1!$G$7:$J$7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Sheet1!$G$8:$J$8</c:f>
              <c:numCache>
                <c:formatCode>General</c:formatCode>
                <c:ptCount val="4"/>
                <c:pt idx="0">
                  <c:v>1299</c:v>
                </c:pt>
                <c:pt idx="1">
                  <c:v>1398</c:v>
                </c:pt>
                <c:pt idx="2">
                  <c:v>1608</c:v>
                </c:pt>
                <c:pt idx="3">
                  <c:v>2137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CC-404B-A50C-B86B8912AFE2}"/>
            </c:ext>
          </c:extLst>
        </c:ser>
        <c:ser>
          <c:idx val="1"/>
          <c:order val="1"/>
          <c:tx>
            <c:strRef>
              <c:f>Sheet1!$F$9</c:f>
              <c:strCache>
                <c:ptCount val="1"/>
                <c:pt idx="0">
                  <c:v>개업</c:v>
                </c:pt>
              </c:strCache>
            </c:strRef>
          </c:tx>
          <c:spPr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Sheet1!$G$7:$J$7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Sheet1!$G$9:$J$9</c:f>
              <c:numCache>
                <c:formatCode>General</c:formatCode>
                <c:ptCount val="4"/>
                <c:pt idx="0">
                  <c:v>1295</c:v>
                </c:pt>
                <c:pt idx="1">
                  <c:v>774</c:v>
                </c:pt>
                <c:pt idx="2">
                  <c:v>755</c:v>
                </c:pt>
                <c:pt idx="3">
                  <c:v>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CC-404B-A50C-B86B8912AF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868318591"/>
        <c:axId val="1868316927"/>
      </c:barChart>
      <c:catAx>
        <c:axId val="1868318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spc="120" normalizeH="0" baseline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endParaRPr lang="ko-KR"/>
          </a:p>
        </c:txPr>
        <c:crossAx val="1868316927"/>
        <c:crosses val="autoZero"/>
        <c:auto val="1"/>
        <c:lblAlgn val="ctr"/>
        <c:lblOffset val="100"/>
        <c:noMultiLvlLbl val="0"/>
      </c:catAx>
      <c:valAx>
        <c:axId val="18683169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831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  <a:latin typeface="에스코어 드림 6 Bold" panose="020B0703030302020204" pitchFamily="34" charset="-127"/>
          <a:ea typeface="에스코어 드림 6 Bold" panose="020B0703030302020204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84D7-CD76-408A-B9B1-AEA9B4D3782A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489BF-1A96-4576-B0EA-CE5FFE059D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78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F9B0-1F1F-4B8E-BCEC-63F3693F8B0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1F0-B466-4331-867B-EB6805E79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62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958FE8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  <a:lvl2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2pPr>
            <a:lvl3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3pPr>
            <a:lvl4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4pPr>
            <a:lvl5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F9B0-1F1F-4B8E-BCEC-63F3693F8B0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F81F0-B466-4331-867B-EB6805E79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0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9F9B0-1F1F-4B8E-BCEC-63F3693F8B0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F81F0-B466-4331-867B-EB6805E79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56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EB89DF"/>
            </a:gs>
            <a:gs pos="43000">
              <a:srgbClr val="958FE8"/>
            </a:gs>
            <a:gs pos="65000">
              <a:srgbClr val="958FE8"/>
            </a:gs>
            <a:gs pos="91000">
              <a:srgbClr val="5FC1EA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3038" y="2321004"/>
            <a:ext cx="51459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SSARIJILEO</a:t>
            </a:r>
            <a:endParaRPr lang="ko-KR" altLang="en-US" sz="24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2988" y="3429000"/>
            <a:ext cx="3506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집에서 즐기는 노래방</a:t>
            </a:r>
            <a:endParaRPr lang="ko-KR" altLang="en-US" sz="10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2563" y="5553808"/>
            <a:ext cx="37369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B302</a:t>
            </a:r>
            <a:r>
              <a:rPr lang="ko-KR" altLang="en-US" sz="2400" b="1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2400" b="1" spc="-150" dirty="0" err="1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서예지와</a:t>
            </a:r>
            <a:r>
              <a:rPr lang="ko-KR" altLang="en-US" sz="2400" b="1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아이들</a:t>
            </a:r>
            <a:endParaRPr lang="en-US" altLang="ko-KR" sz="2400" b="1" spc="-150" dirty="0">
              <a:solidFill>
                <a:schemeClr val="bg1">
                  <a:lumMod val="8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발표 </a:t>
            </a:r>
            <a:r>
              <a:rPr lang="en-US" altLang="ko-KR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</a:t>
            </a:r>
            <a:r>
              <a:rPr lang="ko-KR" altLang="en-US" spc="-150" dirty="0" err="1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김태학</a:t>
            </a:r>
            <a:endParaRPr lang="en-US" altLang="ko-KR" spc="-150" dirty="0">
              <a:solidFill>
                <a:schemeClr val="bg1">
                  <a:lumMod val="8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pc="-150" dirty="0" err="1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길상욱</a:t>
            </a:r>
            <a:r>
              <a:rPr lang="en-US" altLang="ko-KR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김명준</a:t>
            </a:r>
            <a:r>
              <a:rPr lang="en-US" altLang="ko-KR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pc="-150" dirty="0" err="1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김소윤</a:t>
            </a:r>
            <a:r>
              <a:rPr lang="en-US" altLang="ko-KR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pc="-150" dirty="0" err="1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서예지</a:t>
            </a:r>
            <a:r>
              <a:rPr lang="en-US" altLang="ko-KR" spc="-150" dirty="0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pc="-150" dirty="0" err="1">
                <a:solidFill>
                  <a:schemeClr val="bg1">
                    <a:lumMod val="8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이수민</a:t>
            </a:r>
            <a:endParaRPr lang="ko-KR" altLang="en-US" spc="-150" dirty="0">
              <a:solidFill>
                <a:schemeClr val="bg1">
                  <a:lumMod val="8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animMotion origin="layout" path="M 1.66667E-6 1.11111E-6 L 1.66667E-6 -0.07222 " pathEditMode="relative" rAng="0" ptsTypes="AA">
                                      <p:cBhvr>
                                        <p:cTn id="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3C75E53-EF36-231F-9C1B-48A895B46278}"/>
              </a:ext>
            </a:extLst>
          </p:cNvPr>
          <p:cNvGrpSpPr/>
          <p:nvPr/>
        </p:nvGrpSpPr>
        <p:grpSpPr>
          <a:xfrm>
            <a:off x="-3905816" y="1219918"/>
            <a:ext cx="7811632" cy="4444976"/>
            <a:chOff x="8286184" y="1219918"/>
            <a:chExt cx="7811632" cy="444497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1482F58-AF8E-7439-7BA1-032393005643}"/>
                </a:ext>
              </a:extLst>
            </p:cNvPr>
            <p:cNvGrpSpPr/>
            <p:nvPr/>
          </p:nvGrpSpPr>
          <p:grpSpPr>
            <a:xfrm>
              <a:off x="8286184" y="1219918"/>
              <a:ext cx="7811632" cy="4444976"/>
              <a:chOff x="8523266" y="3353095"/>
              <a:chExt cx="7811632" cy="4444976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ED53ED1-E830-155F-FBD1-5CB37EF56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266" y="3353095"/>
                <a:ext cx="7811632" cy="4444975"/>
              </a:xfrm>
              <a:prstGeom prst="rect">
                <a:avLst/>
              </a:prstGeom>
              <a:effectLst>
                <a:outerShdw blurRad="50800" dist="114300" dir="13500000" algn="ctr" rotWithShape="0">
                  <a:srgbClr val="000000">
                    <a:alpha val="16000"/>
                  </a:srgbClr>
                </a:outerShdw>
              </a:effectLst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5147156-1429-37F6-A8FF-E170ED767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266" y="3353096"/>
                <a:ext cx="7811632" cy="4444975"/>
              </a:xfrm>
              <a:prstGeom prst="rect">
                <a:avLst/>
              </a:prstGeom>
              <a:effectLst>
                <a:outerShdw blurRad="50800" dist="114300" dir="2700000" algn="ctr" rotWithShape="0">
                  <a:srgbClr val="000000">
                    <a:alpha val="16000"/>
                  </a:srgbClr>
                </a:outerShdw>
              </a:effectLst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74DFA44-EE74-3CD6-0A89-B9AB7A5C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184" y="1219919"/>
              <a:ext cx="7811632" cy="4444975"/>
            </a:xfrm>
            <a:prstGeom prst="rect">
              <a:avLst/>
            </a:prstGeom>
          </p:spPr>
        </p:pic>
      </p:grpSp>
      <p:cxnSp>
        <p:nvCxnSpPr>
          <p:cNvPr id="15" name="직선 연결선 14"/>
          <p:cNvCxnSpPr>
            <a:cxnSpLocks/>
          </p:cNvCxnSpPr>
          <p:nvPr/>
        </p:nvCxnSpPr>
        <p:spPr>
          <a:xfrm>
            <a:off x="-88900" y="508545"/>
            <a:ext cx="121894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08E95B-C5EF-3C1E-4B49-F6D7EF02FC28}"/>
              </a:ext>
            </a:extLst>
          </p:cNvPr>
          <p:cNvGrpSpPr/>
          <p:nvPr/>
        </p:nvGrpSpPr>
        <p:grpSpPr>
          <a:xfrm>
            <a:off x="6599311" y="1219918"/>
            <a:ext cx="4693720" cy="4444975"/>
            <a:chOff x="5010588" y="1205438"/>
            <a:chExt cx="4410924" cy="417716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4273509-5245-55B5-2F73-FA6CDA4B7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14" b="1643"/>
            <a:stretch/>
          </p:blipFill>
          <p:spPr>
            <a:xfrm>
              <a:off x="5010588" y="1205438"/>
              <a:ext cx="2190186" cy="417716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C5EA28B-0399-01CE-C0EA-54A5F8411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99" b="2302"/>
            <a:stretch/>
          </p:blipFill>
          <p:spPr>
            <a:xfrm>
              <a:off x="7200773" y="1205438"/>
              <a:ext cx="2220739" cy="417716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8C0068-22FA-53FD-A0DF-99ABC118701D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7/12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29308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>
            <a:cxnSpLocks/>
          </p:cNvCxnSpPr>
          <p:nvPr/>
        </p:nvCxnSpPr>
        <p:spPr>
          <a:xfrm>
            <a:off x="2495501" y="508545"/>
            <a:ext cx="960505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E55750-BAB6-620F-54DE-C07B38C4AF76}"/>
              </a:ext>
            </a:extLst>
          </p:cNvPr>
          <p:cNvSpPr txBox="1"/>
          <p:nvPr/>
        </p:nvSpPr>
        <p:spPr>
          <a:xfrm>
            <a:off x="304800" y="246637"/>
            <a:ext cx="219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소개</a:t>
            </a:r>
            <a:endParaRPr lang="ko-KR" altLang="en-US" sz="32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2085AB-E41C-6A46-D167-08018CC3CD23}"/>
              </a:ext>
            </a:extLst>
          </p:cNvPr>
          <p:cNvGrpSpPr/>
          <p:nvPr/>
        </p:nvGrpSpPr>
        <p:grpSpPr>
          <a:xfrm>
            <a:off x="2335844" y="1381351"/>
            <a:ext cx="7811632" cy="4444976"/>
            <a:chOff x="8286184" y="1219918"/>
            <a:chExt cx="7811632" cy="44449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FD5D326-713C-F361-36FA-D9A882B030C8}"/>
                </a:ext>
              </a:extLst>
            </p:cNvPr>
            <p:cNvGrpSpPr/>
            <p:nvPr/>
          </p:nvGrpSpPr>
          <p:grpSpPr>
            <a:xfrm>
              <a:off x="8286184" y="1219918"/>
              <a:ext cx="7811632" cy="4444976"/>
              <a:chOff x="8523266" y="3353095"/>
              <a:chExt cx="7811632" cy="444497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3BA2CAE-4B6F-68CF-785C-D56B760C7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266" y="3353095"/>
                <a:ext cx="7811632" cy="4444975"/>
              </a:xfrm>
              <a:prstGeom prst="rect">
                <a:avLst/>
              </a:prstGeom>
              <a:effectLst>
                <a:outerShdw blurRad="50800" dist="114300" dir="13500000" algn="ctr" rotWithShape="0">
                  <a:srgbClr val="000000">
                    <a:alpha val="16000"/>
                  </a:srgbClr>
                </a:outerShdw>
              </a:effectLst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3FACEA0-137A-9999-ABDC-E15538AE9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266" y="3353096"/>
                <a:ext cx="7811632" cy="4444975"/>
              </a:xfrm>
              <a:prstGeom prst="rect">
                <a:avLst/>
              </a:prstGeom>
              <a:effectLst>
                <a:outerShdw blurRad="50800" dist="114300" dir="2700000" algn="ctr" rotWithShape="0">
                  <a:srgbClr val="000000">
                    <a:alpha val="16000"/>
                  </a:srgbClr>
                </a:outerShdw>
              </a:effectLst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FCD9751-70A7-D600-431E-48373C2B2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184" y="1219919"/>
              <a:ext cx="7811632" cy="444497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BFBC689-9CD5-8075-66EA-5F2261ADA758}"/>
              </a:ext>
            </a:extLst>
          </p:cNvPr>
          <p:cNvSpPr txBox="1"/>
          <p:nvPr/>
        </p:nvSpPr>
        <p:spPr>
          <a:xfrm>
            <a:off x="636807" y="869940"/>
            <a:ext cx="5438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UCC</a:t>
            </a:r>
            <a:endParaRPr lang="ko-KR" altLang="en-US" sz="24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25F42-D8D9-22DC-A49A-63A9E44373EC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8/12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3CDF9-8877-8787-34C8-FAA6605B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50" y="1370132"/>
            <a:ext cx="7802325" cy="44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4800" y="246637"/>
            <a:ext cx="219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시연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615878" y="508545"/>
            <a:ext cx="94846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10" y="831412"/>
            <a:ext cx="9196070" cy="5232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08376-75E8-2C6F-F53D-08AE22DD55FA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9/12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29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4800" y="246637"/>
            <a:ext cx="3642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기술 스택 </a:t>
            </a:r>
            <a:r>
              <a:rPr lang="en-US" altLang="ko-KR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&amp; </a:t>
            </a:r>
            <a:r>
              <a:rPr lang="ko-KR" altLang="en-US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협업 툴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865944" y="508545"/>
            <a:ext cx="82346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83349"/>
              </p:ext>
            </p:extLst>
          </p:nvPr>
        </p:nvGraphicFramePr>
        <p:xfrm>
          <a:off x="633935" y="1103104"/>
          <a:ext cx="10404857" cy="4647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3160">
                  <a:extLst>
                    <a:ext uri="{9D8B030D-6E8A-4147-A177-3AD203B41FA5}">
                      <a16:colId xmlns:a16="http://schemas.microsoft.com/office/drawing/2014/main" val="2223264527"/>
                    </a:ext>
                  </a:extLst>
                </a:gridCol>
                <a:gridCol w="2901697">
                  <a:extLst>
                    <a:ext uri="{9D8B030D-6E8A-4147-A177-3AD203B41FA5}">
                      <a16:colId xmlns:a16="http://schemas.microsoft.com/office/drawing/2014/main" val="1546234047"/>
                    </a:ext>
                  </a:extLst>
                </a:gridCol>
              </a:tblGrid>
              <a:tr h="116193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rgbClr val="FFFFFF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rgbClr val="FFFFFF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731714"/>
                  </a:ext>
                </a:extLst>
              </a:tr>
              <a:tr h="116193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rgbClr val="FFFFFF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81329"/>
                  </a:ext>
                </a:extLst>
              </a:tr>
              <a:tr h="116193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rgbClr val="FFFFFF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286666"/>
                  </a:ext>
                </a:extLst>
              </a:tr>
              <a:tr h="116193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rgbClr val="FFFFFF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711313"/>
                  </a:ext>
                </a:extLst>
              </a:tr>
            </a:tbl>
          </a:graphicData>
        </a:graphic>
      </p:graphicFrame>
      <p:grpSp>
        <p:nvGrpSpPr>
          <p:cNvPr id="33" name="그룹 32"/>
          <p:cNvGrpSpPr/>
          <p:nvPr/>
        </p:nvGrpSpPr>
        <p:grpSpPr>
          <a:xfrm>
            <a:off x="797454" y="1013826"/>
            <a:ext cx="10077818" cy="4808326"/>
            <a:chOff x="797454" y="1013826"/>
            <a:chExt cx="10077818" cy="4808326"/>
          </a:xfrm>
        </p:grpSpPr>
        <p:grpSp>
          <p:nvGrpSpPr>
            <p:cNvPr id="32" name="그룹 31"/>
            <p:cNvGrpSpPr/>
            <p:nvPr/>
          </p:nvGrpSpPr>
          <p:grpSpPr>
            <a:xfrm>
              <a:off x="797454" y="1242272"/>
              <a:ext cx="10077818" cy="4579880"/>
              <a:chOff x="860439" y="1242272"/>
              <a:chExt cx="10077818" cy="457988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514" y="1255915"/>
                <a:ext cx="1019342" cy="109681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8151" y="1379337"/>
                <a:ext cx="883987" cy="88398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3516" y="2937094"/>
                <a:ext cx="1009293" cy="1009293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9364" y="4531882"/>
                <a:ext cx="875643" cy="87564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2714" y="4355012"/>
                <a:ext cx="1325543" cy="1298880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0997" y="2824458"/>
                <a:ext cx="1098294" cy="1098294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5360" y="2263324"/>
                <a:ext cx="1342664" cy="1163642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435" y="1255915"/>
                <a:ext cx="1138401" cy="852912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9557" y="1242272"/>
                <a:ext cx="1420830" cy="857708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150" y="1255915"/>
                <a:ext cx="1151720" cy="822657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546" y="4585324"/>
                <a:ext cx="1236828" cy="1236828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2191" y="4649271"/>
                <a:ext cx="1120955" cy="1120955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6245" y="4719978"/>
                <a:ext cx="915448" cy="888239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9185" y="4695046"/>
                <a:ext cx="1017384" cy="1017384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439" y="4738524"/>
                <a:ext cx="661858" cy="801281"/>
              </a:xfrm>
              <a:prstGeom prst="rect">
                <a:avLst/>
              </a:prstGeom>
            </p:spPr>
          </p:pic>
          <p:pic>
            <p:nvPicPr>
              <p:cNvPr id="14342" name="Picture 6" descr="heroku vs vercel"/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70" t="13797" r="1982" b="28871"/>
              <a:stretch/>
            </p:blipFill>
            <p:spPr bwMode="auto">
              <a:xfrm>
                <a:off x="5458753" y="4738524"/>
                <a:ext cx="1051829" cy="81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44" name="Picture 8" descr="Spring Security Tutorials - Java Code Geeks - 2023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9788" y="2371672"/>
                <a:ext cx="963256" cy="963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48" name="Picture 12" descr="https://upload.wikimedia.org/wikipedia/commons/thumb/d/d2/Oauth_logo.svg/180px-Oauth_logo.svg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1207" y="2324840"/>
                <a:ext cx="1051080" cy="1056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2438" y="3537491"/>
                <a:ext cx="1190432" cy="892824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2914" y="3274675"/>
                <a:ext cx="1445303" cy="1445303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4914" y="3296243"/>
                <a:ext cx="1379405" cy="1379405"/>
              </a:xfrm>
              <a:prstGeom prst="rect">
                <a:avLst/>
              </a:prstGeom>
            </p:spPr>
          </p:pic>
        </p:grpSp>
        <p:pic>
          <p:nvPicPr>
            <p:cNvPr id="14350" name="Picture 14" descr="OpenVidu · GitHub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680" y="2175440"/>
              <a:ext cx="1298035" cy="129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4" descr="OpenVidu · GitHub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3172" y="1013826"/>
              <a:ext cx="1298035" cy="129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D2E007-9AE2-9738-5AD6-FAC06F817C8A}"/>
              </a:ext>
            </a:extLst>
          </p:cNvPr>
          <p:cNvSpPr txBox="1"/>
          <p:nvPr/>
        </p:nvSpPr>
        <p:spPr>
          <a:xfrm>
            <a:off x="10458450" y="6191600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10/12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63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8241292E-ED08-510F-B2CA-13F7755879DE}"/>
              </a:ext>
            </a:extLst>
          </p:cNvPr>
          <p:cNvGrpSpPr/>
          <p:nvPr/>
        </p:nvGrpSpPr>
        <p:grpSpPr>
          <a:xfrm>
            <a:off x="1790799" y="867587"/>
            <a:ext cx="8610400" cy="5122826"/>
            <a:chOff x="304799" y="3814851"/>
            <a:chExt cx="8610400" cy="512282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6BE07D9-F7AD-0467-05A1-CE76854DF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3814852"/>
              <a:ext cx="8610399" cy="5122825"/>
            </a:xfrm>
            <a:prstGeom prst="rect">
              <a:avLst/>
            </a:prstGeom>
            <a:effectLst>
              <a:outerShdw blurRad="50800" dist="114300" dir="13500000" algn="ctr" rotWithShape="0">
                <a:srgbClr val="000000">
                  <a:alpha val="16000"/>
                </a:srgbClr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7014AE5-9757-B5C6-B841-078FC3C7A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799" y="3814851"/>
              <a:ext cx="8610399" cy="5122825"/>
            </a:xfrm>
            <a:prstGeom prst="rect">
              <a:avLst/>
            </a:prstGeom>
            <a:effectLst>
              <a:outerShdw blurRad="50800" dist="114300" dir="2700000" algn="ctr" rotWithShape="0">
                <a:srgbClr val="000000">
                  <a:alpha val="16000"/>
                </a:srgbClr>
              </a:outerShdw>
            </a:effectLst>
          </p:spPr>
        </p:pic>
      </p:grpSp>
      <p:sp>
        <p:nvSpPr>
          <p:cNvPr id="29" name="TextBox 28"/>
          <p:cNvSpPr txBox="1"/>
          <p:nvPr/>
        </p:nvSpPr>
        <p:spPr>
          <a:xfrm>
            <a:off x="304800" y="246637"/>
            <a:ext cx="3642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 아키텍처</a:t>
            </a:r>
            <a:endParaRPr lang="en-US" altLang="ko-KR" sz="3200" spc="-15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260436" y="508545"/>
            <a:ext cx="8840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D2E007-9AE2-9738-5AD6-FAC06F817C8A}"/>
              </a:ext>
            </a:extLst>
          </p:cNvPr>
          <p:cNvSpPr txBox="1"/>
          <p:nvPr/>
        </p:nvSpPr>
        <p:spPr>
          <a:xfrm>
            <a:off x="10458450" y="6191600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10/12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654A591-7D70-69DB-ACAE-52E7C74D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00" y="880993"/>
            <a:ext cx="8610399" cy="51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1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4800" y="246637"/>
            <a:ext cx="219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CI/CD</a:t>
            </a:r>
            <a:endParaRPr lang="ko-KR" altLang="en-US" sz="32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1714500" y="508545"/>
            <a:ext cx="103860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7CC886-5C70-7081-E9DD-28C76D32E909}"/>
              </a:ext>
            </a:extLst>
          </p:cNvPr>
          <p:cNvSpPr txBox="1"/>
          <p:nvPr/>
        </p:nvSpPr>
        <p:spPr>
          <a:xfrm>
            <a:off x="10458450" y="6191600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11/12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5EE63C-93C3-779F-6562-95C27D63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63" y="854768"/>
            <a:ext cx="10575118" cy="51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EB89DF"/>
            </a:gs>
            <a:gs pos="43000">
              <a:srgbClr val="958FE8"/>
            </a:gs>
            <a:gs pos="65000">
              <a:srgbClr val="958FE8"/>
            </a:gs>
            <a:gs pos="91000">
              <a:srgbClr val="5FC1EA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5680" y="2915920"/>
            <a:ext cx="8028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노력을 배신하는 결과는 없다</a:t>
            </a:r>
            <a:r>
              <a:rPr lang="en-US" altLang="ko-KR" sz="4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0072" y="3899317"/>
            <a:ext cx="33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99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076F0C-129E-1FAB-DF2A-9978D550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114" y="1746721"/>
            <a:ext cx="5040342" cy="415357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AFB46F2-F5BE-0A2B-3D10-80C1D48BE71A}"/>
              </a:ext>
            </a:extLst>
          </p:cNvPr>
          <p:cNvGrpSpPr/>
          <p:nvPr/>
        </p:nvGrpSpPr>
        <p:grpSpPr>
          <a:xfrm>
            <a:off x="-2520171" y="1956742"/>
            <a:ext cx="5040342" cy="3364558"/>
            <a:chOff x="805876" y="215060"/>
            <a:chExt cx="7392432" cy="49346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8E5F02A-DF4E-0981-64AA-B131294A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876" y="215060"/>
              <a:ext cx="7392432" cy="493463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CB6BD7-3BEA-C381-62EB-CAC88D58428C}"/>
                </a:ext>
              </a:extLst>
            </p:cNvPr>
            <p:cNvSpPr/>
            <p:nvPr/>
          </p:nvSpPr>
          <p:spPr>
            <a:xfrm>
              <a:off x="2483141" y="4714614"/>
              <a:ext cx="2323752" cy="23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670B0E-4448-5E4D-37FD-9D2C51384CA5}"/>
                </a:ext>
              </a:extLst>
            </p:cNvPr>
            <p:cNvSpPr/>
            <p:nvPr/>
          </p:nvSpPr>
          <p:spPr>
            <a:xfrm>
              <a:off x="2978091" y="3808603"/>
              <a:ext cx="2323752" cy="23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C9761C3-DBB9-1637-473E-81B14552C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6" y="756437"/>
            <a:ext cx="5232892" cy="57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7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8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5734" y="857069"/>
            <a:ext cx="1548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목차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10" b="95181" l="3046" r="97970">
                        <a14:foregroundMark x1="44670" y1="44578" x2="44670" y2="44578"/>
                        <a14:foregroundMark x1="45178" y1="45783" x2="53807" y2="59036"/>
                        <a14:foregroundMark x1="67005" y1="38554" x2="62944" y2="38554"/>
                        <a14:foregroundMark x1="63452" y1="45783" x2="64467" y2="46988"/>
                        <a14:foregroundMark x1="77157" y1="40964" x2="75127" y2="59036"/>
                        <a14:foregroundMark x1="87310" y1="42169" x2="86802" y2="60241"/>
                        <a14:foregroundMark x1="67005" y1="84337" x2="83756" y2="80723"/>
                        <a14:foregroundMark x1="91371" y1="53012" x2="91371" y2="53012"/>
                        <a14:backgroundMark x1="78680" y1="54217" x2="78680" y2="54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01" y="168799"/>
            <a:ext cx="1489898" cy="625868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7472036" y="1041736"/>
            <a:ext cx="2729890" cy="4801340"/>
            <a:chOff x="7518335" y="1138757"/>
            <a:chExt cx="2729890" cy="4801340"/>
          </a:xfrm>
        </p:grpSpPr>
        <p:sp>
          <p:nvSpPr>
            <p:cNvPr id="17" name="TextBox 16"/>
            <p:cNvSpPr txBox="1"/>
            <p:nvPr/>
          </p:nvSpPr>
          <p:spPr>
            <a:xfrm>
              <a:off x="7518335" y="1138757"/>
              <a:ext cx="1548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01 </a:t>
              </a:r>
              <a:r>
                <a:rPr lang="ko-KR" altLang="en-US" sz="24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개요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18335" y="2245106"/>
              <a:ext cx="2729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 UCC</a:t>
              </a:r>
              <a:endPara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18335" y="3352335"/>
              <a:ext cx="2729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03 </a:t>
              </a:r>
              <a:r>
                <a:rPr lang="ko-KR" altLang="en-US" sz="2400" spc="-15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시연</a:t>
              </a:r>
              <a:endPara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18335" y="4459564"/>
              <a:ext cx="2729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04 </a:t>
              </a:r>
              <a:r>
                <a:rPr lang="ko-KR" altLang="en-US" sz="2400" spc="-15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기술 스택</a:t>
              </a:r>
              <a:endParaRPr lang="ko-KR" altLang="en-US" sz="24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18335" y="5478432"/>
              <a:ext cx="2729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05 </a:t>
              </a:r>
              <a:r>
                <a:rPr lang="ko-KR" altLang="en-US" sz="2400" spc="-15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향후 계획</a:t>
              </a: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2305734" y="508545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6ED0C5-DFFF-A049-BD40-C28058113076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2/12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12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86E6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D18C314-B4DE-3415-3A94-6AC0DDB328FD}"/>
              </a:ext>
            </a:extLst>
          </p:cNvPr>
          <p:cNvGrpSpPr/>
          <p:nvPr/>
        </p:nvGrpSpPr>
        <p:grpSpPr>
          <a:xfrm>
            <a:off x="1667601" y="858753"/>
            <a:ext cx="9109195" cy="5249384"/>
            <a:chOff x="11887200" y="657241"/>
            <a:chExt cx="9109195" cy="5249384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E10476B5-85E6-C32B-2E21-2BCBE9EAD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" t="7850" b="6769"/>
            <a:stretch/>
          </p:blipFill>
          <p:spPr bwMode="auto">
            <a:xfrm>
              <a:off x="11887200" y="657241"/>
              <a:ext cx="9109195" cy="5249384"/>
            </a:xfrm>
            <a:prstGeom prst="rect">
              <a:avLst/>
            </a:prstGeom>
            <a:noFill/>
            <a:effectLst>
              <a:outerShdw blurRad="50800" dist="114300" dir="2700000" algn="tl" rotWithShape="0">
                <a:prstClr val="black">
                  <a:alpha val="17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CCB9E52C-D167-9D00-29B1-7D5E5042D5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" t="7850" b="6769"/>
            <a:stretch/>
          </p:blipFill>
          <p:spPr bwMode="auto">
            <a:xfrm>
              <a:off x="11887200" y="657241"/>
              <a:ext cx="9109195" cy="5249384"/>
            </a:xfrm>
            <a:prstGeom prst="rect">
              <a:avLst/>
            </a:prstGeom>
            <a:noFill/>
            <a:effectLst>
              <a:outerShdw blurRad="50800" dist="127000" dir="13500000" algn="br" rotWithShape="0">
                <a:prstClr val="black">
                  <a:alpha val="1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연결선 5"/>
          <p:cNvCxnSpPr/>
          <p:nvPr/>
        </p:nvCxnSpPr>
        <p:spPr>
          <a:xfrm>
            <a:off x="2305734" y="508545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" y="246637"/>
            <a:ext cx="2000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962B5E-2294-E4FF-7381-8BBD87ED1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0" t="7850" b="6769"/>
          <a:stretch/>
        </p:blipFill>
        <p:spPr bwMode="auto">
          <a:xfrm>
            <a:off x="1667601" y="858753"/>
            <a:ext cx="9109195" cy="52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52BA897-6D86-A31D-52E4-B68317B4F7C5}"/>
              </a:ext>
            </a:extLst>
          </p:cNvPr>
          <p:cNvSpPr/>
          <p:nvPr/>
        </p:nvSpPr>
        <p:spPr>
          <a:xfrm>
            <a:off x="5752613" y="858753"/>
            <a:ext cx="5024184" cy="5249384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EAD7DC-1C33-A2C3-0598-7925AB24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41644" y="-2191604"/>
            <a:ext cx="4579812" cy="49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B350A40-55FA-9782-7DAA-39CE231F0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850" b="6769"/>
          <a:stretch/>
        </p:blipFill>
        <p:spPr bwMode="auto">
          <a:xfrm>
            <a:off x="16332051" y="2683637"/>
            <a:ext cx="4897413" cy="52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565C68-911A-4185-EA8D-A664F2BE4337}"/>
              </a:ext>
            </a:extLst>
          </p:cNvPr>
          <p:cNvSpPr txBox="1"/>
          <p:nvPr/>
        </p:nvSpPr>
        <p:spPr>
          <a:xfrm>
            <a:off x="5817094" y="1057983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ea typeface="에스코어 드림 6 Bold" panose="020B0703030302020204"/>
              </a:rPr>
              <a:t>최근 </a:t>
            </a:r>
            <a:r>
              <a:rPr lang="en-US" altLang="ko-KR" spc="-150">
                <a:solidFill>
                  <a:schemeClr val="bg1"/>
                </a:solidFill>
                <a:ea typeface="에스코어 드림 6 Bold" panose="020B0703030302020204"/>
              </a:rPr>
              <a:t>1</a:t>
            </a:r>
            <a:r>
              <a:rPr lang="ko-KR" altLang="en-US" spc="-150">
                <a:solidFill>
                  <a:schemeClr val="bg1"/>
                </a:solidFill>
                <a:ea typeface="에스코어 드림 6 Bold" panose="020B0703030302020204"/>
              </a:rPr>
              <a:t>년 내 여가 활동 경험률</a:t>
            </a:r>
            <a:r>
              <a:rPr lang="en-US" altLang="ko-KR" spc="-150">
                <a:solidFill>
                  <a:schemeClr val="bg1"/>
                </a:solidFill>
                <a:ea typeface="에스코어 드림 6 Bold" panose="020B0703030302020204"/>
              </a:rPr>
              <a:t>(%)</a:t>
            </a:r>
            <a:endParaRPr lang="ko-KR" altLang="en-US" spc="-150">
              <a:solidFill>
                <a:schemeClr val="bg1"/>
              </a:solidFill>
              <a:ea typeface="에스코어 드림 6 Bold" panose="020B0703030302020204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16B4D4-2F12-84B6-7EAB-5D7B64E16F52}"/>
              </a:ext>
            </a:extLst>
          </p:cNvPr>
          <p:cNvGrpSpPr/>
          <p:nvPr/>
        </p:nvGrpSpPr>
        <p:grpSpPr>
          <a:xfrm>
            <a:off x="5885526" y="1674247"/>
            <a:ext cx="2271089" cy="4091769"/>
            <a:chOff x="5761861" y="1585173"/>
            <a:chExt cx="2271089" cy="40917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7E01E-A24B-DCA0-D113-90170CA57ED4}"/>
                </a:ext>
              </a:extLst>
            </p:cNvPr>
            <p:cNvSpPr txBox="1"/>
            <p:nvPr/>
          </p:nvSpPr>
          <p:spPr>
            <a:xfrm>
              <a:off x="6291250" y="1585173"/>
              <a:ext cx="1713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영화관에서 영화 관람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A9BAD2-BDF6-A747-540C-5E8C3E540635}"/>
                </a:ext>
              </a:extLst>
            </p:cNvPr>
            <p:cNvSpPr txBox="1"/>
            <p:nvPr/>
          </p:nvSpPr>
          <p:spPr>
            <a:xfrm>
              <a:off x="5779090" y="1927153"/>
              <a:ext cx="2246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공연장에서 공연</a:t>
              </a:r>
              <a:r>
                <a:rPr lang="en-US" altLang="ko-KR" sz="1400" spc="-150">
                  <a:solidFill>
                    <a:schemeClr val="bg1"/>
                  </a:solidFill>
                </a:rPr>
                <a:t>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뮤지컬 관람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5EB8AC-7A79-2556-AE4B-DE6B4861D3B5}"/>
                </a:ext>
              </a:extLst>
            </p:cNvPr>
            <p:cNvSpPr txBox="1"/>
            <p:nvPr/>
          </p:nvSpPr>
          <p:spPr>
            <a:xfrm>
              <a:off x="6440687" y="2270172"/>
              <a:ext cx="15616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전시회</a:t>
              </a:r>
              <a:r>
                <a:rPr lang="en-US" altLang="ko-KR" sz="1400" spc="-150">
                  <a:solidFill>
                    <a:schemeClr val="bg1"/>
                  </a:solidFill>
                </a:rPr>
                <a:t>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박물관 관람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A437AA-8F27-4E50-358C-A45E191783E3}"/>
                </a:ext>
              </a:extLst>
            </p:cNvPr>
            <p:cNvSpPr txBox="1"/>
            <p:nvPr/>
          </p:nvSpPr>
          <p:spPr>
            <a:xfrm>
              <a:off x="5761861" y="2613529"/>
              <a:ext cx="2238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스포츠 경기장에서 경기 관람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00E7D8-8109-E883-DB50-51F287E71E85}"/>
                </a:ext>
              </a:extLst>
            </p:cNvPr>
            <p:cNvSpPr txBox="1"/>
            <p:nvPr/>
          </p:nvSpPr>
          <p:spPr>
            <a:xfrm>
              <a:off x="6970525" y="2954133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노래방 이용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505684-2B40-4054-F677-515496E8C4DD}"/>
                </a:ext>
              </a:extLst>
            </p:cNvPr>
            <p:cNvSpPr txBox="1"/>
            <p:nvPr/>
          </p:nvSpPr>
          <p:spPr>
            <a:xfrm>
              <a:off x="6970524" y="3296909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찜질방 이용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4C29C7-E923-BF75-70FE-C7113ECB5B33}"/>
                </a:ext>
              </a:extLst>
            </p:cNvPr>
            <p:cNvSpPr txBox="1"/>
            <p:nvPr/>
          </p:nvSpPr>
          <p:spPr>
            <a:xfrm>
              <a:off x="6970524" y="3637267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도서관 이용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9E9606-D04D-1D49-8D7A-9C7EA889EA4B}"/>
                </a:ext>
              </a:extLst>
            </p:cNvPr>
            <p:cNvSpPr txBox="1"/>
            <p:nvPr/>
          </p:nvSpPr>
          <p:spPr>
            <a:xfrm>
              <a:off x="6561107" y="3984341"/>
              <a:ext cx="1462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pc="-150">
                  <a:solidFill>
                    <a:schemeClr val="bg1"/>
                  </a:solidFill>
                </a:rPr>
                <a:t>PC</a:t>
              </a:r>
              <a:r>
                <a:rPr lang="ko-KR" altLang="en-US" sz="1400" spc="-150">
                  <a:solidFill>
                    <a:schemeClr val="bg1"/>
                  </a:solidFill>
                </a:rPr>
                <a:t>방</a:t>
              </a:r>
              <a:r>
                <a:rPr lang="en-US" altLang="ko-KR" sz="1400" spc="-150">
                  <a:solidFill>
                    <a:schemeClr val="bg1"/>
                  </a:solidFill>
                </a:rPr>
                <a:t>/ </a:t>
              </a:r>
              <a:r>
                <a:rPr lang="ko-KR" altLang="en-US" sz="1400" spc="-150">
                  <a:solidFill>
                    <a:schemeClr val="bg1"/>
                  </a:solidFill>
                </a:rPr>
                <a:t>게임방 이용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BE8A03-9DB2-EEBE-BDE5-C0CE05BEEDD3}"/>
                </a:ext>
              </a:extLst>
            </p:cNvPr>
            <p:cNvSpPr txBox="1"/>
            <p:nvPr/>
          </p:nvSpPr>
          <p:spPr>
            <a:xfrm>
              <a:off x="6764689" y="4334548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pc="-150">
                  <a:solidFill>
                    <a:schemeClr val="bg1"/>
                  </a:solidFill>
                </a:rPr>
                <a:t>PC/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모바일 게임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491089-65C0-735E-DEEC-118062BECD47}"/>
                </a:ext>
              </a:extLst>
            </p:cNvPr>
            <p:cNvSpPr txBox="1"/>
            <p:nvPr/>
          </p:nvSpPr>
          <p:spPr>
            <a:xfrm>
              <a:off x="6019257" y="4679349"/>
              <a:ext cx="2013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바둑</a:t>
              </a:r>
              <a:r>
                <a:rPr lang="en-US" altLang="ko-KR" sz="1400" spc="-150">
                  <a:solidFill>
                    <a:schemeClr val="bg1"/>
                  </a:solidFill>
                </a:rPr>
                <a:t>(PC/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모바일 바둑 포함</a:t>
              </a:r>
              <a:r>
                <a:rPr lang="en-US" altLang="ko-KR" sz="1400" spc="-150">
                  <a:solidFill>
                    <a:schemeClr val="bg1"/>
                  </a:solidFill>
                </a:rPr>
                <a:t>)</a:t>
              </a:r>
              <a:endParaRPr lang="ko-KR" altLang="en-US" sz="1400" spc="-15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D0833D-1613-4C20-FC7C-DC67E4EFCA66}"/>
                </a:ext>
              </a:extLst>
            </p:cNvPr>
            <p:cNvSpPr txBox="1"/>
            <p:nvPr/>
          </p:nvSpPr>
          <p:spPr>
            <a:xfrm>
              <a:off x="7174106" y="5021875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국내여행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FE5276-46E8-0F3E-58C1-CC98D0DD7730}"/>
                </a:ext>
              </a:extLst>
            </p:cNvPr>
            <p:cNvSpPr txBox="1"/>
            <p:nvPr/>
          </p:nvSpPr>
          <p:spPr>
            <a:xfrm>
              <a:off x="7197500" y="5369165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해외여행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93583E-3BFC-9F56-C64D-E71A7633CBC8}"/>
              </a:ext>
            </a:extLst>
          </p:cNvPr>
          <p:cNvSpPr/>
          <p:nvPr/>
        </p:nvSpPr>
        <p:spPr>
          <a:xfrm>
            <a:off x="8283584" y="2068964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6EF073-F6C7-A64B-E563-7C1F4CFA4F7E}"/>
              </a:ext>
            </a:extLst>
          </p:cNvPr>
          <p:cNvSpPr/>
          <p:nvPr/>
        </p:nvSpPr>
        <p:spPr>
          <a:xfrm>
            <a:off x="8283584" y="2409565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79FE1-F270-7D2B-55D5-78B0FB24BE3C}"/>
              </a:ext>
            </a:extLst>
          </p:cNvPr>
          <p:cNvSpPr/>
          <p:nvPr/>
        </p:nvSpPr>
        <p:spPr>
          <a:xfrm>
            <a:off x="8283584" y="1720856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FA1FF1-942E-EB83-C593-4822B3401A07}"/>
              </a:ext>
            </a:extLst>
          </p:cNvPr>
          <p:cNvSpPr/>
          <p:nvPr/>
        </p:nvSpPr>
        <p:spPr>
          <a:xfrm>
            <a:off x="8283584" y="2752922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5C1AA1-430C-272A-0B65-590C3BB52392}"/>
              </a:ext>
            </a:extLst>
          </p:cNvPr>
          <p:cNvSpPr/>
          <p:nvPr/>
        </p:nvSpPr>
        <p:spPr>
          <a:xfrm>
            <a:off x="8283584" y="3093327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76EAC9-4EB1-78DA-680E-1BDA933B6364}"/>
              </a:ext>
            </a:extLst>
          </p:cNvPr>
          <p:cNvSpPr/>
          <p:nvPr/>
        </p:nvSpPr>
        <p:spPr>
          <a:xfrm>
            <a:off x="8283584" y="3440047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F30EA0-18A2-A254-8B37-DAD242C0BE22}"/>
              </a:ext>
            </a:extLst>
          </p:cNvPr>
          <p:cNvSpPr/>
          <p:nvPr/>
        </p:nvSpPr>
        <p:spPr>
          <a:xfrm>
            <a:off x="8283584" y="3775626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FA9641-4B6E-32C9-8926-C9FF1D716847}"/>
              </a:ext>
            </a:extLst>
          </p:cNvPr>
          <p:cNvSpPr/>
          <p:nvPr/>
        </p:nvSpPr>
        <p:spPr>
          <a:xfrm>
            <a:off x="8283584" y="4122346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31074E4-D35E-6EFD-5251-AD00B986304D}"/>
              </a:ext>
            </a:extLst>
          </p:cNvPr>
          <p:cNvSpPr/>
          <p:nvPr/>
        </p:nvSpPr>
        <p:spPr>
          <a:xfrm>
            <a:off x="8283584" y="4473021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726700-C6DC-F8D7-9A7A-1FFEEFD464A4}"/>
              </a:ext>
            </a:extLst>
          </p:cNvPr>
          <p:cNvSpPr/>
          <p:nvPr/>
        </p:nvSpPr>
        <p:spPr>
          <a:xfrm>
            <a:off x="8283584" y="4815118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C6F3D00-8DA6-7510-4BE0-7A00DAF7B75F}"/>
              </a:ext>
            </a:extLst>
          </p:cNvPr>
          <p:cNvSpPr/>
          <p:nvPr/>
        </p:nvSpPr>
        <p:spPr>
          <a:xfrm>
            <a:off x="8283584" y="5158704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E0FA4D-50C7-D2CE-B051-7F146251C1A4}"/>
              </a:ext>
            </a:extLst>
          </p:cNvPr>
          <p:cNvSpPr/>
          <p:nvPr/>
        </p:nvSpPr>
        <p:spPr>
          <a:xfrm>
            <a:off x="8283584" y="5508558"/>
            <a:ext cx="182771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AB7048-E39A-4215-03E2-12CDE71BB48C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3/12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7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86E6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D18C314-B4DE-3415-3A94-6AC0DDB328FD}"/>
              </a:ext>
            </a:extLst>
          </p:cNvPr>
          <p:cNvGrpSpPr/>
          <p:nvPr/>
        </p:nvGrpSpPr>
        <p:grpSpPr>
          <a:xfrm>
            <a:off x="1667601" y="858753"/>
            <a:ext cx="9109195" cy="5249384"/>
            <a:chOff x="11887200" y="657241"/>
            <a:chExt cx="9109195" cy="5249384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E10476B5-85E6-C32B-2E21-2BCBE9EAD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" t="7850" b="6769"/>
            <a:stretch/>
          </p:blipFill>
          <p:spPr bwMode="auto">
            <a:xfrm>
              <a:off x="11887200" y="657241"/>
              <a:ext cx="9109195" cy="5249384"/>
            </a:xfrm>
            <a:prstGeom prst="rect">
              <a:avLst/>
            </a:prstGeom>
            <a:noFill/>
            <a:effectLst>
              <a:outerShdw blurRad="50800" dist="114300" dir="2700000" algn="tl" rotWithShape="0">
                <a:prstClr val="black">
                  <a:alpha val="17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CCB9E52C-D167-9D00-29B1-7D5E5042D5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" t="7850" b="6769"/>
            <a:stretch/>
          </p:blipFill>
          <p:spPr bwMode="auto">
            <a:xfrm>
              <a:off x="11887200" y="657241"/>
              <a:ext cx="9109195" cy="5249384"/>
            </a:xfrm>
            <a:prstGeom prst="rect">
              <a:avLst/>
            </a:prstGeom>
            <a:noFill/>
            <a:effectLst>
              <a:outerShdw blurRad="50800" dist="127000" dir="13500000" algn="br" rotWithShape="0">
                <a:prstClr val="black">
                  <a:alpha val="1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연결선 5"/>
          <p:cNvCxnSpPr/>
          <p:nvPr/>
        </p:nvCxnSpPr>
        <p:spPr>
          <a:xfrm>
            <a:off x="2305734" y="508545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" y="246637"/>
            <a:ext cx="2000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962B5E-2294-E4FF-7381-8BBD87ED1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0" t="7850" b="6769"/>
          <a:stretch/>
        </p:blipFill>
        <p:spPr bwMode="auto">
          <a:xfrm>
            <a:off x="1667601" y="858753"/>
            <a:ext cx="9109195" cy="52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52BA897-6D86-A31D-52E4-B68317B4F7C5}"/>
              </a:ext>
            </a:extLst>
          </p:cNvPr>
          <p:cNvSpPr/>
          <p:nvPr/>
        </p:nvSpPr>
        <p:spPr>
          <a:xfrm>
            <a:off x="5752613" y="858753"/>
            <a:ext cx="5024184" cy="5249384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65C68-911A-4185-EA8D-A664F2BE4337}"/>
              </a:ext>
            </a:extLst>
          </p:cNvPr>
          <p:cNvSpPr txBox="1"/>
          <p:nvPr/>
        </p:nvSpPr>
        <p:spPr>
          <a:xfrm>
            <a:off x="5817094" y="1057983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ea typeface="에스코어 드림 6 Bold" panose="020B0703030302020204"/>
              </a:rPr>
              <a:t>최근 </a:t>
            </a:r>
            <a:r>
              <a:rPr lang="en-US" altLang="ko-KR" spc="-150">
                <a:solidFill>
                  <a:schemeClr val="bg1"/>
                </a:solidFill>
                <a:ea typeface="에스코어 드림 6 Bold" panose="020B0703030302020204"/>
              </a:rPr>
              <a:t>1</a:t>
            </a:r>
            <a:r>
              <a:rPr lang="ko-KR" altLang="en-US" spc="-150">
                <a:solidFill>
                  <a:schemeClr val="bg1"/>
                </a:solidFill>
                <a:ea typeface="에스코어 드림 6 Bold" panose="020B0703030302020204"/>
              </a:rPr>
              <a:t>년 내 여가 활동 경험률</a:t>
            </a:r>
            <a:r>
              <a:rPr lang="en-US" altLang="ko-KR" spc="-150">
                <a:solidFill>
                  <a:schemeClr val="bg1"/>
                </a:solidFill>
                <a:ea typeface="에스코어 드림 6 Bold" panose="020B0703030302020204"/>
              </a:rPr>
              <a:t>(%)</a:t>
            </a:r>
            <a:endParaRPr lang="ko-KR" altLang="en-US" spc="-150">
              <a:solidFill>
                <a:schemeClr val="bg1"/>
              </a:solidFill>
              <a:ea typeface="에스코어 드림 6 Bold" panose="020B0703030302020204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6EF073-F6C7-A64B-E563-7C1F4CFA4F7E}"/>
              </a:ext>
            </a:extLst>
          </p:cNvPr>
          <p:cNvSpPr/>
          <p:nvPr/>
        </p:nvSpPr>
        <p:spPr>
          <a:xfrm>
            <a:off x="8283584" y="2405856"/>
            <a:ext cx="666929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879FE1-F270-7D2B-55D5-78B0FB24BE3C}"/>
              </a:ext>
            </a:extLst>
          </p:cNvPr>
          <p:cNvSpPr/>
          <p:nvPr/>
        </p:nvSpPr>
        <p:spPr>
          <a:xfrm>
            <a:off x="8283584" y="1716687"/>
            <a:ext cx="1925527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FA1FF1-942E-EB83-C593-4822B3401A07}"/>
              </a:ext>
            </a:extLst>
          </p:cNvPr>
          <p:cNvSpPr/>
          <p:nvPr/>
        </p:nvSpPr>
        <p:spPr>
          <a:xfrm>
            <a:off x="8283584" y="2749215"/>
            <a:ext cx="562154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5C1AA1-430C-272A-0B65-590C3BB52392}"/>
              </a:ext>
            </a:extLst>
          </p:cNvPr>
          <p:cNvSpPr/>
          <p:nvPr/>
        </p:nvSpPr>
        <p:spPr>
          <a:xfrm>
            <a:off x="8283584" y="3092572"/>
            <a:ext cx="1790880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76EAC9-4EB1-78DA-680E-1BDA933B6364}"/>
              </a:ext>
            </a:extLst>
          </p:cNvPr>
          <p:cNvSpPr/>
          <p:nvPr/>
        </p:nvSpPr>
        <p:spPr>
          <a:xfrm>
            <a:off x="8283584" y="3432762"/>
            <a:ext cx="1705155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FA9641-4B6E-32C9-8926-C9FF1D716847}"/>
              </a:ext>
            </a:extLst>
          </p:cNvPr>
          <p:cNvSpPr/>
          <p:nvPr/>
        </p:nvSpPr>
        <p:spPr>
          <a:xfrm>
            <a:off x="8283584" y="4119103"/>
            <a:ext cx="643013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31074E4-D35E-6EFD-5251-AD00B986304D}"/>
              </a:ext>
            </a:extLst>
          </p:cNvPr>
          <p:cNvSpPr/>
          <p:nvPr/>
        </p:nvSpPr>
        <p:spPr>
          <a:xfrm>
            <a:off x="8283584" y="4465256"/>
            <a:ext cx="885067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726700-C6DC-F8D7-9A7A-1FFEEFD464A4}"/>
              </a:ext>
            </a:extLst>
          </p:cNvPr>
          <p:cNvSpPr/>
          <p:nvPr/>
        </p:nvSpPr>
        <p:spPr>
          <a:xfrm>
            <a:off x="8283584" y="4811408"/>
            <a:ext cx="466902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C6F3D00-8DA6-7510-4BE0-7A00DAF7B75F}"/>
              </a:ext>
            </a:extLst>
          </p:cNvPr>
          <p:cNvSpPr/>
          <p:nvPr/>
        </p:nvSpPr>
        <p:spPr>
          <a:xfrm>
            <a:off x="8283584" y="5157560"/>
            <a:ext cx="2095680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E0FA4D-50C7-D2CE-B051-7F146251C1A4}"/>
              </a:ext>
            </a:extLst>
          </p:cNvPr>
          <p:cNvSpPr/>
          <p:nvPr/>
        </p:nvSpPr>
        <p:spPr>
          <a:xfrm>
            <a:off x="8283584" y="5503712"/>
            <a:ext cx="862822" cy="214558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A8BB5E-7279-5BE5-7BB2-104CFD8A3FDD}"/>
              </a:ext>
            </a:extLst>
          </p:cNvPr>
          <p:cNvSpPr txBox="1"/>
          <p:nvPr/>
        </p:nvSpPr>
        <p:spPr>
          <a:xfrm>
            <a:off x="5793110" y="5855662"/>
            <a:ext cx="3863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~ 2020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전국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제주제외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 이상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5,101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 조사 한국 갤럽 마켓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70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제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2D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호</a:t>
            </a:r>
            <a:endParaRPr lang="en-US" altLang="ko-KR" sz="900" spc="-15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F74A16-8530-D1EF-1EAC-E3B7F1D510F8}"/>
              </a:ext>
            </a:extLst>
          </p:cNvPr>
          <p:cNvGrpSpPr/>
          <p:nvPr/>
        </p:nvGrpSpPr>
        <p:grpSpPr>
          <a:xfrm>
            <a:off x="5885526" y="1674247"/>
            <a:ext cx="2271089" cy="4091769"/>
            <a:chOff x="5761861" y="1585173"/>
            <a:chExt cx="2271089" cy="40917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F6B962-ABE3-91CC-8849-4EF289CF5D31}"/>
                </a:ext>
              </a:extLst>
            </p:cNvPr>
            <p:cNvSpPr txBox="1"/>
            <p:nvPr/>
          </p:nvSpPr>
          <p:spPr>
            <a:xfrm>
              <a:off x="6291250" y="1585173"/>
              <a:ext cx="1713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영화관에서 영화 관람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D6A1B9-3E1E-3610-026C-FB0D9E9B9C9D}"/>
                </a:ext>
              </a:extLst>
            </p:cNvPr>
            <p:cNvSpPr txBox="1"/>
            <p:nvPr/>
          </p:nvSpPr>
          <p:spPr>
            <a:xfrm>
              <a:off x="5779090" y="1927153"/>
              <a:ext cx="2246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공연장에서 공연</a:t>
              </a:r>
              <a:r>
                <a:rPr lang="en-US" altLang="ko-KR" sz="1400" spc="-150">
                  <a:solidFill>
                    <a:schemeClr val="bg1"/>
                  </a:solidFill>
                </a:rPr>
                <a:t>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뮤지컬 관람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140037-B1D5-C01D-8E6C-1CA40147005A}"/>
                </a:ext>
              </a:extLst>
            </p:cNvPr>
            <p:cNvSpPr txBox="1"/>
            <p:nvPr/>
          </p:nvSpPr>
          <p:spPr>
            <a:xfrm>
              <a:off x="6440687" y="2270172"/>
              <a:ext cx="15616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전시회</a:t>
              </a:r>
              <a:r>
                <a:rPr lang="en-US" altLang="ko-KR" sz="1400" spc="-150">
                  <a:solidFill>
                    <a:schemeClr val="bg1"/>
                  </a:solidFill>
                </a:rPr>
                <a:t>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박물관 관람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678B44-D66B-8D38-6021-B4894FA72B51}"/>
                </a:ext>
              </a:extLst>
            </p:cNvPr>
            <p:cNvSpPr txBox="1"/>
            <p:nvPr/>
          </p:nvSpPr>
          <p:spPr>
            <a:xfrm>
              <a:off x="5761861" y="2613529"/>
              <a:ext cx="2238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스포츠 경기장에서 경기 관람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C9723C-75CD-CC54-61FD-9EFB49EA6A24}"/>
                </a:ext>
              </a:extLst>
            </p:cNvPr>
            <p:cNvSpPr txBox="1"/>
            <p:nvPr/>
          </p:nvSpPr>
          <p:spPr>
            <a:xfrm>
              <a:off x="6970525" y="2954133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노래방 이용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44B48B-7B53-4191-7F43-D44E5CEFC6B6}"/>
                </a:ext>
              </a:extLst>
            </p:cNvPr>
            <p:cNvSpPr txBox="1"/>
            <p:nvPr/>
          </p:nvSpPr>
          <p:spPr>
            <a:xfrm>
              <a:off x="6970524" y="3296909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찜질방 이용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0564DA-1205-63C2-300F-68108766DF80}"/>
                </a:ext>
              </a:extLst>
            </p:cNvPr>
            <p:cNvSpPr txBox="1"/>
            <p:nvPr/>
          </p:nvSpPr>
          <p:spPr>
            <a:xfrm>
              <a:off x="6970524" y="3637267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도서관 이용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EEE43D-EFB7-5C1D-6C80-0F818CFB112A}"/>
                </a:ext>
              </a:extLst>
            </p:cNvPr>
            <p:cNvSpPr txBox="1"/>
            <p:nvPr/>
          </p:nvSpPr>
          <p:spPr>
            <a:xfrm>
              <a:off x="6561107" y="3984341"/>
              <a:ext cx="1462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pc="-150">
                  <a:solidFill>
                    <a:schemeClr val="bg1"/>
                  </a:solidFill>
                </a:rPr>
                <a:t>PC</a:t>
              </a:r>
              <a:r>
                <a:rPr lang="ko-KR" altLang="en-US" sz="1400" spc="-150">
                  <a:solidFill>
                    <a:schemeClr val="bg1"/>
                  </a:solidFill>
                </a:rPr>
                <a:t>방</a:t>
              </a:r>
              <a:r>
                <a:rPr lang="en-US" altLang="ko-KR" sz="1400" spc="-150">
                  <a:solidFill>
                    <a:schemeClr val="bg1"/>
                  </a:solidFill>
                </a:rPr>
                <a:t>/ </a:t>
              </a:r>
              <a:r>
                <a:rPr lang="ko-KR" altLang="en-US" sz="1400" spc="-150">
                  <a:solidFill>
                    <a:schemeClr val="bg1"/>
                  </a:solidFill>
                </a:rPr>
                <a:t>게임방 이용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AF7B56-01F2-A36F-A495-8204911309BF}"/>
                </a:ext>
              </a:extLst>
            </p:cNvPr>
            <p:cNvSpPr txBox="1"/>
            <p:nvPr/>
          </p:nvSpPr>
          <p:spPr>
            <a:xfrm>
              <a:off x="6764689" y="4334548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pc="-150">
                  <a:solidFill>
                    <a:schemeClr val="bg1"/>
                  </a:solidFill>
                </a:rPr>
                <a:t>PC/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모바일 게임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044B33-3032-BE4A-E280-889465F2E5A0}"/>
                </a:ext>
              </a:extLst>
            </p:cNvPr>
            <p:cNvSpPr txBox="1"/>
            <p:nvPr/>
          </p:nvSpPr>
          <p:spPr>
            <a:xfrm>
              <a:off x="6019257" y="4679349"/>
              <a:ext cx="2013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바둑</a:t>
              </a:r>
              <a:r>
                <a:rPr lang="en-US" altLang="ko-KR" sz="1400" spc="-150">
                  <a:solidFill>
                    <a:schemeClr val="bg1"/>
                  </a:solidFill>
                </a:rPr>
                <a:t>(PC/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모바일 바둑 포함</a:t>
              </a:r>
              <a:r>
                <a:rPr lang="en-US" altLang="ko-KR" sz="1400" spc="-150">
                  <a:solidFill>
                    <a:schemeClr val="bg1"/>
                  </a:solidFill>
                </a:rPr>
                <a:t>)</a:t>
              </a:r>
              <a:endParaRPr lang="ko-KR" altLang="en-US" sz="1400" spc="-15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29278C-52F2-D6BC-0BC1-0488059A37D2}"/>
                </a:ext>
              </a:extLst>
            </p:cNvPr>
            <p:cNvSpPr txBox="1"/>
            <p:nvPr/>
          </p:nvSpPr>
          <p:spPr>
            <a:xfrm>
              <a:off x="7174106" y="5021875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국내여행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E760A1-9426-55F2-4375-1AC4A466651B}"/>
                </a:ext>
              </a:extLst>
            </p:cNvPr>
            <p:cNvSpPr txBox="1"/>
            <p:nvPr/>
          </p:nvSpPr>
          <p:spPr>
            <a:xfrm>
              <a:off x="7197500" y="5369165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해외여행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17B47E-8116-B270-C82C-16BE788EDC9D}"/>
              </a:ext>
            </a:extLst>
          </p:cNvPr>
          <p:cNvSpPr/>
          <p:nvPr/>
        </p:nvSpPr>
        <p:spPr>
          <a:xfrm>
            <a:off x="8283584" y="2062839"/>
            <a:ext cx="723256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pc="-15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A679422-5FBA-A899-0BE5-67C0E5434C86}"/>
              </a:ext>
            </a:extLst>
          </p:cNvPr>
          <p:cNvSpPr/>
          <p:nvPr/>
        </p:nvSpPr>
        <p:spPr>
          <a:xfrm>
            <a:off x="8283585" y="3772952"/>
            <a:ext cx="784215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pc="-1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136325-DF76-E122-4078-D586720A648E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3/12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695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86E6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D18C314-B4DE-3415-3A94-6AC0DDB328FD}"/>
              </a:ext>
            </a:extLst>
          </p:cNvPr>
          <p:cNvGrpSpPr/>
          <p:nvPr/>
        </p:nvGrpSpPr>
        <p:grpSpPr>
          <a:xfrm>
            <a:off x="1667601" y="858753"/>
            <a:ext cx="9109195" cy="5249384"/>
            <a:chOff x="11887200" y="657241"/>
            <a:chExt cx="9109195" cy="5249384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E10476B5-85E6-C32B-2E21-2BCBE9EAD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" t="7850" b="6769"/>
            <a:stretch/>
          </p:blipFill>
          <p:spPr bwMode="auto">
            <a:xfrm>
              <a:off x="11887200" y="657241"/>
              <a:ext cx="9109195" cy="5249384"/>
            </a:xfrm>
            <a:prstGeom prst="rect">
              <a:avLst/>
            </a:prstGeom>
            <a:noFill/>
            <a:effectLst>
              <a:outerShdw blurRad="50800" dist="114300" dir="2700000" algn="tl" rotWithShape="0">
                <a:prstClr val="black">
                  <a:alpha val="17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CCB9E52C-D167-9D00-29B1-7D5E5042D5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" t="7850" b="6769"/>
            <a:stretch/>
          </p:blipFill>
          <p:spPr bwMode="auto">
            <a:xfrm>
              <a:off x="11887200" y="657241"/>
              <a:ext cx="9109195" cy="5249384"/>
            </a:xfrm>
            <a:prstGeom prst="rect">
              <a:avLst/>
            </a:prstGeom>
            <a:noFill/>
            <a:effectLst>
              <a:outerShdw blurRad="50800" dist="127000" dir="13500000" algn="br" rotWithShape="0">
                <a:prstClr val="black">
                  <a:alpha val="1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연결선 5"/>
          <p:cNvCxnSpPr/>
          <p:nvPr/>
        </p:nvCxnSpPr>
        <p:spPr>
          <a:xfrm>
            <a:off x="2305734" y="508545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" y="246637"/>
            <a:ext cx="2000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962B5E-2294-E4FF-7381-8BBD87ED1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0" t="7850" b="6769"/>
          <a:stretch/>
        </p:blipFill>
        <p:spPr bwMode="auto">
          <a:xfrm>
            <a:off x="1667601" y="858753"/>
            <a:ext cx="9109195" cy="52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52BA897-6D86-A31D-52E4-B68317B4F7C5}"/>
              </a:ext>
            </a:extLst>
          </p:cNvPr>
          <p:cNvSpPr/>
          <p:nvPr/>
        </p:nvSpPr>
        <p:spPr>
          <a:xfrm>
            <a:off x="5752613" y="858753"/>
            <a:ext cx="5024184" cy="5249384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65C68-911A-4185-EA8D-A664F2BE4337}"/>
              </a:ext>
            </a:extLst>
          </p:cNvPr>
          <p:cNvSpPr txBox="1"/>
          <p:nvPr/>
        </p:nvSpPr>
        <p:spPr>
          <a:xfrm>
            <a:off x="5817094" y="1057983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ea typeface="에스코어 드림 6 Bold" panose="020B0703030302020204"/>
              </a:rPr>
              <a:t>최근 </a:t>
            </a:r>
            <a:r>
              <a:rPr lang="en-US" altLang="ko-KR" spc="-150">
                <a:solidFill>
                  <a:schemeClr val="bg1"/>
                </a:solidFill>
                <a:ea typeface="에스코어 드림 6 Bold" panose="020B0703030302020204"/>
              </a:rPr>
              <a:t>1</a:t>
            </a:r>
            <a:r>
              <a:rPr lang="ko-KR" altLang="en-US" spc="-150">
                <a:solidFill>
                  <a:schemeClr val="bg1"/>
                </a:solidFill>
                <a:ea typeface="에스코어 드림 6 Bold" panose="020B0703030302020204"/>
              </a:rPr>
              <a:t>년 내 여가 활동 경험률</a:t>
            </a:r>
            <a:r>
              <a:rPr lang="en-US" altLang="ko-KR" spc="-150">
                <a:solidFill>
                  <a:schemeClr val="bg1"/>
                </a:solidFill>
                <a:ea typeface="에스코어 드림 6 Bold" panose="020B0703030302020204"/>
              </a:rPr>
              <a:t>(%)</a:t>
            </a:r>
            <a:endParaRPr lang="ko-KR" altLang="en-US" spc="-150">
              <a:solidFill>
                <a:schemeClr val="bg1"/>
              </a:solidFill>
              <a:ea typeface="에스코어 드림 6 Bold" panose="020B07030303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A8BB5E-7279-5BE5-7BB2-104CFD8A3FDD}"/>
              </a:ext>
            </a:extLst>
          </p:cNvPr>
          <p:cNvSpPr txBox="1"/>
          <p:nvPr/>
        </p:nvSpPr>
        <p:spPr>
          <a:xfrm>
            <a:off x="5793110" y="5855662"/>
            <a:ext cx="3863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~ 2020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전국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제주제외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 이상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5,101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 조사 한국 갤럽 마켓 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70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제</a:t>
            </a:r>
            <a:r>
              <a:rPr lang="en-US" altLang="ko-KR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2D</a:t>
            </a:r>
            <a:r>
              <a:rPr lang="ko-KR" altLang="en-US" sz="900" spc="-15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호</a:t>
            </a:r>
            <a:endParaRPr lang="en-US" altLang="ko-KR" sz="900" spc="-15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F74A16-8530-D1EF-1EAC-E3B7F1D510F8}"/>
              </a:ext>
            </a:extLst>
          </p:cNvPr>
          <p:cNvGrpSpPr/>
          <p:nvPr/>
        </p:nvGrpSpPr>
        <p:grpSpPr>
          <a:xfrm>
            <a:off x="5885526" y="1674247"/>
            <a:ext cx="2271089" cy="4091769"/>
            <a:chOff x="5761861" y="1585173"/>
            <a:chExt cx="2271089" cy="40917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F6B962-ABE3-91CC-8849-4EF289CF5D31}"/>
                </a:ext>
              </a:extLst>
            </p:cNvPr>
            <p:cNvSpPr txBox="1"/>
            <p:nvPr/>
          </p:nvSpPr>
          <p:spPr>
            <a:xfrm>
              <a:off x="6291250" y="1585173"/>
              <a:ext cx="1713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영화관에서 영화 관람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D6A1B9-3E1E-3610-026C-FB0D9E9B9C9D}"/>
                </a:ext>
              </a:extLst>
            </p:cNvPr>
            <p:cNvSpPr txBox="1"/>
            <p:nvPr/>
          </p:nvSpPr>
          <p:spPr>
            <a:xfrm>
              <a:off x="5779090" y="1927153"/>
              <a:ext cx="2246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공연장에서 공연</a:t>
              </a:r>
              <a:r>
                <a:rPr lang="en-US" altLang="ko-KR" sz="1400" spc="-150">
                  <a:solidFill>
                    <a:schemeClr val="bg1"/>
                  </a:solidFill>
                </a:rPr>
                <a:t>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뮤지컬 관람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140037-B1D5-C01D-8E6C-1CA40147005A}"/>
                </a:ext>
              </a:extLst>
            </p:cNvPr>
            <p:cNvSpPr txBox="1"/>
            <p:nvPr/>
          </p:nvSpPr>
          <p:spPr>
            <a:xfrm>
              <a:off x="6440687" y="2270172"/>
              <a:ext cx="15616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전시회</a:t>
              </a:r>
              <a:r>
                <a:rPr lang="en-US" altLang="ko-KR" sz="1400" spc="-150">
                  <a:solidFill>
                    <a:schemeClr val="bg1"/>
                  </a:solidFill>
                </a:rPr>
                <a:t>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박물관 관람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678B44-D66B-8D38-6021-B4894FA72B51}"/>
                </a:ext>
              </a:extLst>
            </p:cNvPr>
            <p:cNvSpPr txBox="1"/>
            <p:nvPr/>
          </p:nvSpPr>
          <p:spPr>
            <a:xfrm>
              <a:off x="5761861" y="2613529"/>
              <a:ext cx="2238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스포츠 경기장에서 경기 관람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C9723C-75CD-CC54-61FD-9EFB49EA6A24}"/>
                </a:ext>
              </a:extLst>
            </p:cNvPr>
            <p:cNvSpPr txBox="1"/>
            <p:nvPr/>
          </p:nvSpPr>
          <p:spPr>
            <a:xfrm>
              <a:off x="6970525" y="2954133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노래방 이용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44B48B-7B53-4191-7F43-D44E5CEFC6B6}"/>
                </a:ext>
              </a:extLst>
            </p:cNvPr>
            <p:cNvSpPr txBox="1"/>
            <p:nvPr/>
          </p:nvSpPr>
          <p:spPr>
            <a:xfrm>
              <a:off x="6970524" y="3296909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찜질방 이용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0564DA-1205-63C2-300F-68108766DF80}"/>
                </a:ext>
              </a:extLst>
            </p:cNvPr>
            <p:cNvSpPr txBox="1"/>
            <p:nvPr/>
          </p:nvSpPr>
          <p:spPr>
            <a:xfrm>
              <a:off x="6970524" y="3637267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도서관 이용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EEE43D-EFB7-5C1D-6C80-0F818CFB112A}"/>
                </a:ext>
              </a:extLst>
            </p:cNvPr>
            <p:cNvSpPr txBox="1"/>
            <p:nvPr/>
          </p:nvSpPr>
          <p:spPr>
            <a:xfrm>
              <a:off x="6561107" y="3984341"/>
              <a:ext cx="1462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pc="-150">
                  <a:solidFill>
                    <a:schemeClr val="bg1"/>
                  </a:solidFill>
                </a:rPr>
                <a:t>PC</a:t>
              </a:r>
              <a:r>
                <a:rPr lang="ko-KR" altLang="en-US" sz="1400" spc="-150">
                  <a:solidFill>
                    <a:schemeClr val="bg1"/>
                  </a:solidFill>
                </a:rPr>
                <a:t>방</a:t>
              </a:r>
              <a:r>
                <a:rPr lang="en-US" altLang="ko-KR" sz="1400" spc="-150">
                  <a:solidFill>
                    <a:schemeClr val="bg1"/>
                  </a:solidFill>
                </a:rPr>
                <a:t>/ </a:t>
              </a:r>
              <a:r>
                <a:rPr lang="ko-KR" altLang="en-US" sz="1400" spc="-150">
                  <a:solidFill>
                    <a:schemeClr val="bg1"/>
                  </a:solidFill>
                </a:rPr>
                <a:t>게임방 이용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AF7B56-01F2-A36F-A495-8204911309BF}"/>
                </a:ext>
              </a:extLst>
            </p:cNvPr>
            <p:cNvSpPr txBox="1"/>
            <p:nvPr/>
          </p:nvSpPr>
          <p:spPr>
            <a:xfrm>
              <a:off x="6764689" y="4334548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pc="-150">
                  <a:solidFill>
                    <a:schemeClr val="bg1"/>
                  </a:solidFill>
                </a:rPr>
                <a:t>PC/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모바일 게임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044B33-3032-BE4A-E280-889465F2E5A0}"/>
                </a:ext>
              </a:extLst>
            </p:cNvPr>
            <p:cNvSpPr txBox="1"/>
            <p:nvPr/>
          </p:nvSpPr>
          <p:spPr>
            <a:xfrm>
              <a:off x="6019257" y="4679349"/>
              <a:ext cx="2013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바둑</a:t>
              </a:r>
              <a:r>
                <a:rPr lang="en-US" altLang="ko-KR" sz="1400" spc="-150">
                  <a:solidFill>
                    <a:schemeClr val="bg1"/>
                  </a:solidFill>
                </a:rPr>
                <a:t>(PC/</a:t>
              </a:r>
              <a:r>
                <a:rPr lang="ko-KR" altLang="en-US" sz="1400" spc="-150">
                  <a:solidFill>
                    <a:schemeClr val="bg1"/>
                  </a:solidFill>
                </a:rPr>
                <a:t>모바일 바둑 포함</a:t>
              </a:r>
              <a:r>
                <a:rPr lang="en-US" altLang="ko-KR" sz="1400" spc="-150">
                  <a:solidFill>
                    <a:schemeClr val="bg1"/>
                  </a:solidFill>
                </a:rPr>
                <a:t>)</a:t>
              </a:r>
              <a:endParaRPr lang="ko-KR" altLang="en-US" sz="1400" spc="-15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29278C-52F2-D6BC-0BC1-0488059A37D2}"/>
                </a:ext>
              </a:extLst>
            </p:cNvPr>
            <p:cNvSpPr txBox="1"/>
            <p:nvPr/>
          </p:nvSpPr>
          <p:spPr>
            <a:xfrm>
              <a:off x="7174106" y="5021875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국내여행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E760A1-9426-55F2-4375-1AC4A466651B}"/>
                </a:ext>
              </a:extLst>
            </p:cNvPr>
            <p:cNvSpPr txBox="1"/>
            <p:nvPr/>
          </p:nvSpPr>
          <p:spPr>
            <a:xfrm>
              <a:off x="7197500" y="5369165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>
                  <a:solidFill>
                    <a:schemeClr val="bg1"/>
                  </a:solidFill>
                </a:rPr>
                <a:t>해외여행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F35EE6-9E00-AE93-8365-964B4005013B}"/>
              </a:ext>
            </a:extLst>
          </p:cNvPr>
          <p:cNvSpPr/>
          <p:nvPr/>
        </p:nvSpPr>
        <p:spPr>
          <a:xfrm>
            <a:off x="8283584" y="2405856"/>
            <a:ext cx="666929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22</a:t>
            </a:r>
            <a:endParaRPr lang="ko-KR" altLang="en-US" spc="-15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2E3EE8-43CF-4AB8-3159-C59086C8A8C5}"/>
              </a:ext>
            </a:extLst>
          </p:cNvPr>
          <p:cNvSpPr/>
          <p:nvPr/>
        </p:nvSpPr>
        <p:spPr>
          <a:xfrm>
            <a:off x="8283584" y="1716687"/>
            <a:ext cx="1925527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77</a:t>
            </a:r>
            <a:endParaRPr lang="ko-KR" altLang="en-US" spc="-15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B45B9C-1E2B-F756-7496-CA0132F78C40}"/>
              </a:ext>
            </a:extLst>
          </p:cNvPr>
          <p:cNvSpPr/>
          <p:nvPr/>
        </p:nvSpPr>
        <p:spPr>
          <a:xfrm>
            <a:off x="8283584" y="2749215"/>
            <a:ext cx="562154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18</a:t>
            </a:r>
            <a:endParaRPr lang="ko-KR" altLang="en-US" spc="-1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10D379-4795-F7BD-54C7-937995F23819}"/>
              </a:ext>
            </a:extLst>
          </p:cNvPr>
          <p:cNvSpPr/>
          <p:nvPr/>
        </p:nvSpPr>
        <p:spPr>
          <a:xfrm>
            <a:off x="8283584" y="3092572"/>
            <a:ext cx="1790880" cy="216000"/>
          </a:xfrm>
          <a:prstGeom prst="rect">
            <a:avLst/>
          </a:prstGeom>
          <a:solidFill>
            <a:srgbClr val="E87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65</a:t>
            </a:r>
            <a:endParaRPr lang="ko-KR" altLang="en-US" spc="-1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348B02-359A-EE81-1D33-99C0F14D413C}"/>
              </a:ext>
            </a:extLst>
          </p:cNvPr>
          <p:cNvSpPr/>
          <p:nvPr/>
        </p:nvSpPr>
        <p:spPr>
          <a:xfrm>
            <a:off x="8283584" y="3432762"/>
            <a:ext cx="1705155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59</a:t>
            </a:r>
            <a:endParaRPr lang="ko-KR" altLang="en-US" spc="-15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4EDBFC-5534-9673-E7D8-83AF85ED76A9}"/>
              </a:ext>
            </a:extLst>
          </p:cNvPr>
          <p:cNvSpPr/>
          <p:nvPr/>
        </p:nvSpPr>
        <p:spPr>
          <a:xfrm>
            <a:off x="8283584" y="4119103"/>
            <a:ext cx="643013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21</a:t>
            </a:r>
            <a:endParaRPr lang="ko-KR" altLang="en-US" spc="-15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E89615-50FE-B934-64E1-732359BC1654}"/>
              </a:ext>
            </a:extLst>
          </p:cNvPr>
          <p:cNvSpPr/>
          <p:nvPr/>
        </p:nvSpPr>
        <p:spPr>
          <a:xfrm>
            <a:off x="8283584" y="4465256"/>
            <a:ext cx="885067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30</a:t>
            </a:r>
            <a:endParaRPr lang="ko-KR" altLang="en-US" spc="-1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D4B7D4-262D-3AD6-589B-65D6BAFD6C10}"/>
              </a:ext>
            </a:extLst>
          </p:cNvPr>
          <p:cNvSpPr/>
          <p:nvPr/>
        </p:nvSpPr>
        <p:spPr>
          <a:xfrm>
            <a:off x="8283584" y="4811408"/>
            <a:ext cx="466902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7</a:t>
            </a:r>
            <a:endParaRPr lang="ko-KR" altLang="en-US" spc="-1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BD60E6-F0B8-6CD9-39AD-C9E183B2F9C6}"/>
              </a:ext>
            </a:extLst>
          </p:cNvPr>
          <p:cNvSpPr/>
          <p:nvPr/>
        </p:nvSpPr>
        <p:spPr>
          <a:xfrm>
            <a:off x="8283584" y="5157560"/>
            <a:ext cx="2095680" cy="214557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86</a:t>
            </a:r>
            <a:endParaRPr lang="ko-KR" altLang="en-US" spc="-15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DF6A3E-CFBB-13C4-BAFD-436C1ECEFB1C}"/>
              </a:ext>
            </a:extLst>
          </p:cNvPr>
          <p:cNvSpPr/>
          <p:nvPr/>
        </p:nvSpPr>
        <p:spPr>
          <a:xfrm>
            <a:off x="8283584" y="5503712"/>
            <a:ext cx="862822" cy="214558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28</a:t>
            </a:r>
            <a:endParaRPr lang="ko-KR" altLang="en-US" spc="-1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85B50D-34D2-0927-A55D-CAD470FEA7CC}"/>
              </a:ext>
            </a:extLst>
          </p:cNvPr>
          <p:cNvSpPr/>
          <p:nvPr/>
        </p:nvSpPr>
        <p:spPr>
          <a:xfrm>
            <a:off x="8283584" y="2062839"/>
            <a:ext cx="723256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24</a:t>
            </a:r>
            <a:endParaRPr lang="ko-KR" altLang="en-US" spc="-15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623441-D63D-BEB3-3F50-ECB24148F99D}"/>
              </a:ext>
            </a:extLst>
          </p:cNvPr>
          <p:cNvSpPr/>
          <p:nvPr/>
        </p:nvSpPr>
        <p:spPr>
          <a:xfrm>
            <a:off x="8283585" y="3772952"/>
            <a:ext cx="784215" cy="216000"/>
          </a:xfrm>
          <a:prstGeom prst="rect">
            <a:avLst/>
          </a:prstGeom>
          <a:solidFill>
            <a:srgbClr val="4A8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pc="-150"/>
              <a:t>26</a:t>
            </a:r>
            <a:endParaRPr lang="ko-KR" altLang="en-US" spc="-1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1B2EF3-4585-284D-27D5-5EFC6FEF0931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3/12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37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경기 코로나19 신규 130명…요양병원·노래방 집단감염 / KBS 2021.05.31. - YouTube">
            <a:extLst>
              <a:ext uri="{FF2B5EF4-FFF2-40B4-BE49-F238E27FC236}">
                <a16:creationId xmlns:a16="http://schemas.microsoft.com/office/drawing/2014/main" id="{E17550DC-05AF-C9E5-77F3-E90E0A94424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9" y="859789"/>
            <a:ext cx="9108000" cy="5248800"/>
          </a:xfrm>
          <a:prstGeom prst="rect">
            <a:avLst/>
          </a:prstGeom>
          <a:noFill/>
          <a:effectLst>
            <a:outerShdw blurRad="50800" dist="114300" dir="13500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경기 코로나19 신규 130명…요양병원·노래방 집단감염 / KBS 2021.05.31. - YouTube">
            <a:extLst>
              <a:ext uri="{FF2B5EF4-FFF2-40B4-BE49-F238E27FC236}">
                <a16:creationId xmlns:a16="http://schemas.microsoft.com/office/drawing/2014/main" id="{BF0A7683-26E0-C159-B2E1-383213A3736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9" y="859789"/>
            <a:ext cx="9108000" cy="5248800"/>
          </a:xfrm>
          <a:prstGeom prst="rect">
            <a:avLst/>
          </a:prstGeom>
          <a:noFill/>
          <a:effectLst>
            <a:outerShdw blurRad="50800" dist="114300" dir="2700000" algn="tl" rotWithShape="0">
              <a:prstClr val="black">
                <a:alpha val="1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경기 코로나19 신규 130명…요양병원·노래방 집단감염 / KBS 2021.05.31. - YouTube">
            <a:extLst>
              <a:ext uri="{FF2B5EF4-FFF2-40B4-BE49-F238E27FC236}">
                <a16:creationId xmlns:a16="http://schemas.microsoft.com/office/drawing/2014/main" id="{21364C51-6413-DC99-7092-1FF42E90F88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99" y="858753"/>
            <a:ext cx="9108000" cy="52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305734" y="508545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" y="246637"/>
            <a:ext cx="2000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97E8FDA-E1FB-5125-D7D9-4F9C44ABC531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4/12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64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4800" y="246637"/>
            <a:ext cx="2000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524989" y="1552518"/>
            <a:ext cx="5073113" cy="4352664"/>
            <a:chOff x="6600727" y="1437999"/>
            <a:chExt cx="5073113" cy="4352664"/>
          </a:xfrm>
        </p:grpSpPr>
        <p:graphicFrame>
          <p:nvGraphicFramePr>
            <p:cNvPr id="14" name="차트 13"/>
            <p:cNvGraphicFramePr>
              <a:graphicFrameLocks/>
            </p:cNvGraphicFramePr>
            <p:nvPr/>
          </p:nvGraphicFramePr>
          <p:xfrm>
            <a:off x="6600727" y="1437999"/>
            <a:ext cx="5073113" cy="4036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8186475" y="5482886"/>
              <a:ext cx="2987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bg1"/>
                  </a:solidFill>
                </a:rPr>
                <a:t>TJ</a:t>
              </a:r>
              <a:r>
                <a:rPr lang="ko-KR" altLang="en-US" sz="1400" spc="-150" dirty="0">
                  <a:solidFill>
                    <a:schemeClr val="bg1"/>
                  </a:solidFill>
                </a:rPr>
                <a:t>미디어 유튜브 반주 월간 조회 수</a:t>
              </a:r>
              <a:r>
                <a:rPr lang="en-US" altLang="ko-KR" sz="1400" spc="-150" dirty="0">
                  <a:solidFill>
                    <a:schemeClr val="bg1"/>
                  </a:solidFill>
                </a:rPr>
                <a:t>(2020)</a:t>
              </a:r>
              <a:endParaRPr lang="ko-KR" altLang="en-US" sz="1400" spc="-15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2305734" y="508545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81389" y="1563834"/>
            <a:ext cx="5235673" cy="4345931"/>
            <a:chOff x="636807" y="1439531"/>
            <a:chExt cx="5797840" cy="4345931"/>
          </a:xfrm>
        </p:grpSpPr>
        <p:graphicFrame>
          <p:nvGraphicFramePr>
            <p:cNvPr id="12" name="차트 11"/>
            <p:cNvGraphicFramePr>
              <a:graphicFrameLocks/>
            </p:cNvGraphicFramePr>
            <p:nvPr/>
          </p:nvGraphicFramePr>
          <p:xfrm>
            <a:off x="636807" y="1439531"/>
            <a:ext cx="5797840" cy="4036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3113850" y="5477685"/>
              <a:ext cx="2934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 err="1">
                  <a:solidFill>
                    <a:schemeClr val="bg1"/>
                  </a:solidFill>
                </a:rPr>
                <a:t>행정안전부</a:t>
              </a:r>
              <a:r>
                <a:rPr lang="en-US" altLang="ko-KR" sz="1400" spc="-15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</a:rPr>
                <a:t>상가 정보 연구소</a:t>
              </a:r>
              <a:r>
                <a:rPr lang="en-US" altLang="ko-KR" sz="1400" spc="-150" dirty="0">
                  <a:solidFill>
                    <a:schemeClr val="bg1"/>
                  </a:solidFill>
                </a:rPr>
                <a:t>(2020)</a:t>
              </a:r>
              <a:endParaRPr lang="ko-KR" altLang="en-US" sz="14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384A95-8A07-F0C1-1CC3-BBBBC998E82F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5/12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15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4800" y="246637"/>
            <a:ext cx="2000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배경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305734" y="508545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175" y="6376266"/>
            <a:ext cx="97948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1534E0-B109-18A6-BF8A-F1DB28FE561C}"/>
              </a:ext>
            </a:extLst>
          </p:cNvPr>
          <p:cNvGrpSpPr/>
          <p:nvPr/>
        </p:nvGrpSpPr>
        <p:grpSpPr>
          <a:xfrm>
            <a:off x="668374" y="1263595"/>
            <a:ext cx="4876800" cy="4876800"/>
            <a:chOff x="898699" y="980287"/>
            <a:chExt cx="5073113" cy="50731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2FBE09-097F-A3F5-172B-A899105AF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99" y="980287"/>
              <a:ext cx="5073113" cy="507311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D32499C-2B67-FFCE-D6EF-1A7F9B0E4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0012">
              <a:off x="4242858" y="2547206"/>
              <a:ext cx="895200" cy="8952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6EAF63-2D93-2617-3A9E-32E164D5F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1787" y="4737097"/>
              <a:ext cx="809993" cy="80999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E233568-FADB-A5B8-FD02-12C411D3D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498" y="4785794"/>
              <a:ext cx="562570" cy="5625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B8C6C9A-AD7B-D78A-371E-643645C4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8838">
              <a:off x="2947715" y="1539842"/>
              <a:ext cx="727246" cy="72724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5FF9128-78DA-3147-B650-81CBDD5E5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26467">
              <a:off x="2264560" y="1722934"/>
              <a:ext cx="727246" cy="72724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B84AA23-362D-A7F1-05CE-608B2CCF9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395" y="2575560"/>
              <a:ext cx="642159" cy="64215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A63FD8C-ACC0-55F2-DC7C-33DCB669D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511" y="1577340"/>
              <a:ext cx="506197" cy="50619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3FC8382-738A-8A2E-6D62-9C44AE588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83636" y="1771768"/>
              <a:ext cx="529453" cy="524387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E367A43-EB6A-E91C-2D6B-9E7C6DF9F078}"/>
              </a:ext>
            </a:extLst>
          </p:cNvPr>
          <p:cNvGrpSpPr/>
          <p:nvPr/>
        </p:nvGrpSpPr>
        <p:grpSpPr>
          <a:xfrm>
            <a:off x="6646827" y="1263594"/>
            <a:ext cx="4668425" cy="4668425"/>
            <a:chOff x="6646827" y="1263594"/>
            <a:chExt cx="4668425" cy="466842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1B03654-1B67-5C65-307F-BCCF6386EC62}"/>
                </a:ext>
              </a:extLst>
            </p:cNvPr>
            <p:cNvGrpSpPr/>
            <p:nvPr/>
          </p:nvGrpSpPr>
          <p:grpSpPr>
            <a:xfrm>
              <a:off x="6646827" y="1263594"/>
              <a:ext cx="4668425" cy="4668425"/>
              <a:chOff x="6646827" y="1263594"/>
              <a:chExt cx="4668425" cy="4668425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61B29A4-11E7-1F54-B0E5-133C9A738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6827" y="1263594"/>
                <a:ext cx="4668425" cy="4668425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01F121FB-5CF3-E60F-04F3-2C1EC8C30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88659" y="3121031"/>
                <a:ext cx="1854602" cy="1579968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0BF148B1-BD6E-F99B-6174-28C7ADA9F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19797" y="1869212"/>
                <a:ext cx="1262329" cy="1262329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A479660-E153-BBE7-EA68-280F5DBD8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7495" y="1561887"/>
                <a:ext cx="1587728" cy="15877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4F53CCCC-03AD-4461-91F2-69F48C8B0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7495" y="3360276"/>
                <a:ext cx="1378979" cy="1350248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0032D356-81D5-1322-089A-C147F86E9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75891" y="1788580"/>
                <a:ext cx="1301634" cy="133190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8055B96-04D1-407A-D78E-3E5DCFD4E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0376" y="1548284"/>
                <a:ext cx="1627390" cy="1627390"/>
              </a:xfrm>
              <a:prstGeom prst="rect">
                <a:avLst/>
              </a:prstGeom>
            </p:spPr>
          </p:pic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CF2DA08-9BCF-D5A2-AF69-375C8AC0D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606" y="3122797"/>
              <a:ext cx="1587727" cy="158772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04ACFA0-6006-0CA8-CD7A-82B00E70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352354" y="3175674"/>
              <a:ext cx="476285" cy="45726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731BCCA-AEF8-D8BB-C199-C17F7A115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451643" y="3414446"/>
              <a:ext cx="476285" cy="457264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23869FBE-3758-36D8-0C84-4DA966429FE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214" y="3183938"/>
            <a:ext cx="1526586" cy="152658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562DFF1-8FA4-0D4B-55CD-4F4A8D70E956}"/>
              </a:ext>
            </a:extLst>
          </p:cNvPr>
          <p:cNvSpPr txBox="1"/>
          <p:nvPr/>
        </p:nvSpPr>
        <p:spPr>
          <a:xfrm>
            <a:off x="636807" y="869940"/>
            <a:ext cx="229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거리적 제한 극복</a:t>
            </a:r>
            <a:endParaRPr lang="ko-KR" altLang="en-US" sz="24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42D5E4-B01F-77F1-93D5-B0DA7BE4A65E}"/>
              </a:ext>
            </a:extLst>
          </p:cNvPr>
          <p:cNvSpPr txBox="1"/>
          <p:nvPr/>
        </p:nvSpPr>
        <p:spPr>
          <a:xfrm>
            <a:off x="10458450" y="619160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 6/12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66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4800" y="246637"/>
            <a:ext cx="219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소개</a:t>
            </a:r>
            <a:endParaRPr lang="ko-KR" altLang="en-US" sz="3200" spc="-1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615878" y="508545"/>
            <a:ext cx="94846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113175" y="6376266"/>
            <a:ext cx="120788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CD9BB9-4C9A-B208-EE18-07B6BF6734DD}"/>
              </a:ext>
            </a:extLst>
          </p:cNvPr>
          <p:cNvGrpSpPr/>
          <p:nvPr/>
        </p:nvGrpSpPr>
        <p:grpSpPr>
          <a:xfrm>
            <a:off x="604792" y="1219918"/>
            <a:ext cx="5926635" cy="4444976"/>
            <a:chOff x="479151" y="1428248"/>
            <a:chExt cx="5715000" cy="428625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7DAC504-3DA8-8330-9DFA-3E877E7DA3B2}"/>
                </a:ext>
              </a:extLst>
            </p:cNvPr>
            <p:cNvGrpSpPr/>
            <p:nvPr/>
          </p:nvGrpSpPr>
          <p:grpSpPr>
            <a:xfrm>
              <a:off x="479151" y="1428248"/>
              <a:ext cx="5715000" cy="4286250"/>
              <a:chOff x="2213634" y="1694649"/>
              <a:chExt cx="5715000" cy="4286250"/>
            </a:xfrm>
          </p:grpSpPr>
          <p:pic>
            <p:nvPicPr>
              <p:cNvPr id="5" name="Picture 2" descr="Accessibility | Zoom">
                <a:extLst>
                  <a:ext uri="{FF2B5EF4-FFF2-40B4-BE49-F238E27FC236}">
                    <a16:creationId xmlns:a16="http://schemas.microsoft.com/office/drawing/2014/main" id="{73BE5B91-9E5C-8515-3CAA-E68C1815C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634" y="1694649"/>
                <a:ext cx="5715000" cy="4286250"/>
              </a:xfrm>
              <a:prstGeom prst="rect">
                <a:avLst/>
              </a:prstGeom>
              <a:noFill/>
              <a:effectLst>
                <a:outerShdw blurRad="50800" dist="114300" dir="2700000" algn="ctr" rotWithShape="0">
                  <a:srgbClr val="000000">
                    <a:alpha val="1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Accessibility | Zoom">
                <a:extLst>
                  <a:ext uri="{FF2B5EF4-FFF2-40B4-BE49-F238E27FC236}">
                    <a16:creationId xmlns:a16="http://schemas.microsoft.com/office/drawing/2014/main" id="{0DF91035-3A14-4F84-B27B-D5D7DB39B7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634" y="1694649"/>
                <a:ext cx="5715000" cy="4286250"/>
              </a:xfrm>
              <a:prstGeom prst="rect">
                <a:avLst/>
              </a:prstGeom>
              <a:noFill/>
              <a:effectLst>
                <a:outerShdw blurRad="50800" dist="114300" dir="13500000" algn="ctr" rotWithShape="0">
                  <a:srgbClr val="000000">
                    <a:alpha val="1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8" name="Picture 2" descr="Accessibility | Zoom">
              <a:extLst>
                <a:ext uri="{FF2B5EF4-FFF2-40B4-BE49-F238E27FC236}">
                  <a16:creationId xmlns:a16="http://schemas.microsoft.com/office/drawing/2014/main" id="{FAEBBC02-C694-5C37-65D3-4BAABFD0B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151" y="1428248"/>
              <a:ext cx="5715000" cy="428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07E8BE-8C5C-5898-BE00-182CC5F19C12}"/>
              </a:ext>
            </a:extLst>
          </p:cNvPr>
          <p:cNvGrpSpPr/>
          <p:nvPr/>
        </p:nvGrpSpPr>
        <p:grpSpPr>
          <a:xfrm>
            <a:off x="8286184" y="1219918"/>
            <a:ext cx="7811632" cy="4444976"/>
            <a:chOff x="8286184" y="1219918"/>
            <a:chExt cx="7811632" cy="444497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88482C-00A3-1200-DD1F-9E3E3623B5AD}"/>
                </a:ext>
              </a:extLst>
            </p:cNvPr>
            <p:cNvGrpSpPr/>
            <p:nvPr/>
          </p:nvGrpSpPr>
          <p:grpSpPr>
            <a:xfrm>
              <a:off x="8286184" y="1219918"/>
              <a:ext cx="7811632" cy="4444976"/>
              <a:chOff x="8523266" y="3353095"/>
              <a:chExt cx="7811632" cy="44449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B03D293-44AC-302D-362A-FE1A68545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266" y="3353095"/>
                <a:ext cx="7811632" cy="4444975"/>
              </a:xfrm>
              <a:prstGeom prst="rect">
                <a:avLst/>
              </a:prstGeom>
              <a:effectLst>
                <a:outerShdw blurRad="50800" dist="114300" dir="13500000" algn="ctr" rotWithShape="0">
                  <a:srgbClr val="000000">
                    <a:alpha val="16000"/>
                  </a:srgbClr>
                </a:outerShdw>
              </a:effectLst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267157B-299C-957D-8DE2-C25DF460B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266" y="3353096"/>
                <a:ext cx="7811632" cy="4444975"/>
              </a:xfrm>
              <a:prstGeom prst="rect">
                <a:avLst/>
              </a:prstGeom>
              <a:effectLst>
                <a:outerShdw blurRad="50800" dist="114300" dir="2700000" algn="ctr" rotWithShape="0">
                  <a:srgbClr val="000000">
                    <a:alpha val="16000"/>
                  </a:srgbClr>
                </a:outerShdw>
              </a:effectLst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8F17BA-A990-EFAD-624E-A8C5777A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184" y="1219919"/>
              <a:ext cx="7811632" cy="4444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28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357</Words>
  <Application>Microsoft Office PowerPoint</Application>
  <PresentationFormat>와이드스크린</PresentationFormat>
  <Paragraphs>99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에스코어 드림 6 Bold</vt:lpstr>
      <vt:lpstr>에스코어 드림 8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lee myungho</cp:lastModifiedBy>
  <cp:revision>30</cp:revision>
  <dcterms:created xsi:type="dcterms:W3CDTF">2023-02-15T03:25:19Z</dcterms:created>
  <dcterms:modified xsi:type="dcterms:W3CDTF">2023-02-16T17:02:26Z</dcterms:modified>
</cp:coreProperties>
</file>